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3" r:id="rId3"/>
    <p:sldId id="284" r:id="rId4"/>
    <p:sldId id="270" r:id="rId5"/>
    <p:sldId id="286" r:id="rId6"/>
    <p:sldId id="285" r:id="rId7"/>
    <p:sldId id="288" r:id="rId8"/>
    <p:sldId id="275" r:id="rId9"/>
    <p:sldId id="280" r:id="rId10"/>
    <p:sldId id="281" r:id="rId11"/>
    <p:sldId id="287" r:id="rId12"/>
    <p:sldId id="283" r:id="rId13"/>
    <p:sldId id="268" r:id="rId14"/>
    <p:sldId id="279" r:id="rId15"/>
    <p:sldId id="282" r:id="rId16"/>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549" autoAdjust="0"/>
  </p:normalViewPr>
  <p:slideViewPr>
    <p:cSldViewPr snapToGrid="0">
      <p:cViewPr varScale="1">
        <p:scale>
          <a:sx n="68" d="100"/>
          <a:sy n="68" d="100"/>
        </p:scale>
        <p:origin x="1262"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E1574-0171-406F-80C4-64D6E4AB592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A66C1BD-B840-4D1E-BD48-1130DBB3CA24}">
      <dgm:prSet/>
      <dgm:spPr/>
      <dgm:t>
        <a:bodyPr/>
        <a:lstStyle/>
        <a:p>
          <a:r>
            <a:rPr lang="en-US" dirty="0"/>
            <a:t>Does God exist, and does he care for me?</a:t>
          </a:r>
        </a:p>
      </dgm:t>
    </dgm:pt>
    <dgm:pt modelId="{00BD01E5-EF80-4297-9D60-14B199E4D422}" type="parTrans" cxnId="{E1717251-D768-48A7-9F00-1DEABCC251B4}">
      <dgm:prSet/>
      <dgm:spPr/>
      <dgm:t>
        <a:bodyPr/>
        <a:lstStyle/>
        <a:p>
          <a:endParaRPr lang="en-US"/>
        </a:p>
      </dgm:t>
    </dgm:pt>
    <dgm:pt modelId="{639BC762-490C-448D-92C3-81CF820AEB95}" type="sibTrans" cxnId="{E1717251-D768-48A7-9F00-1DEABCC251B4}">
      <dgm:prSet/>
      <dgm:spPr/>
      <dgm:t>
        <a:bodyPr/>
        <a:lstStyle/>
        <a:p>
          <a:endParaRPr lang="en-US"/>
        </a:p>
      </dgm:t>
    </dgm:pt>
    <dgm:pt modelId="{837474D7-D5E0-4847-9257-45C99B15CD4F}">
      <dgm:prSet/>
      <dgm:spPr/>
      <dgm:t>
        <a:bodyPr/>
        <a:lstStyle/>
        <a:p>
          <a:r>
            <a:rPr lang="en-US" dirty="0"/>
            <a:t>Did this pregnancy represent a life and not just potential life?</a:t>
          </a:r>
        </a:p>
      </dgm:t>
    </dgm:pt>
    <dgm:pt modelId="{5A21F9C1-8972-4676-A2D3-1F13290B54DE}" type="parTrans" cxnId="{BE89EF96-42B2-490F-9221-BD6D3E7F270F}">
      <dgm:prSet/>
      <dgm:spPr/>
      <dgm:t>
        <a:bodyPr/>
        <a:lstStyle/>
        <a:p>
          <a:endParaRPr lang="en-US"/>
        </a:p>
      </dgm:t>
    </dgm:pt>
    <dgm:pt modelId="{093A55B3-379E-4DB2-9264-6CCDF3D89F7A}" type="sibTrans" cxnId="{BE89EF96-42B2-490F-9221-BD6D3E7F270F}">
      <dgm:prSet/>
      <dgm:spPr/>
      <dgm:t>
        <a:bodyPr/>
        <a:lstStyle/>
        <a:p>
          <a:endParaRPr lang="en-US"/>
        </a:p>
      </dgm:t>
    </dgm:pt>
    <dgm:pt modelId="{A93276C0-0ECE-49A3-850A-005C67B36106}">
      <dgm:prSet/>
      <dgm:spPr/>
      <dgm:t>
        <a:bodyPr/>
        <a:lstStyle/>
        <a:p>
          <a:r>
            <a:rPr lang="en-US" dirty="0"/>
            <a:t>Is this loss a punishment? How can I be forgiven?</a:t>
          </a:r>
        </a:p>
      </dgm:t>
    </dgm:pt>
    <dgm:pt modelId="{9FEC4258-ABA9-43CF-B1F6-49FA31685D56}" type="parTrans" cxnId="{3125BBAA-32D3-4681-8F45-2C568A6813AD}">
      <dgm:prSet/>
      <dgm:spPr/>
      <dgm:t>
        <a:bodyPr/>
        <a:lstStyle/>
        <a:p>
          <a:endParaRPr lang="en-US"/>
        </a:p>
      </dgm:t>
    </dgm:pt>
    <dgm:pt modelId="{42AE85FA-AD70-4068-9B67-E035C64F8621}" type="sibTrans" cxnId="{3125BBAA-32D3-4681-8F45-2C568A6813AD}">
      <dgm:prSet/>
      <dgm:spPr/>
      <dgm:t>
        <a:bodyPr/>
        <a:lstStyle/>
        <a:p>
          <a:endParaRPr lang="en-US"/>
        </a:p>
      </dgm:t>
    </dgm:pt>
    <dgm:pt modelId="{F608B8CC-5392-4691-91A2-7E9E56A13CFC}">
      <dgm:prSet/>
      <dgm:spPr/>
      <dgm:t>
        <a:bodyPr/>
        <a:lstStyle/>
        <a:p>
          <a:r>
            <a:rPr lang="en-US" dirty="0"/>
            <a:t>Is abortion wrong and a sin?</a:t>
          </a:r>
        </a:p>
      </dgm:t>
    </dgm:pt>
    <dgm:pt modelId="{7CBAB6BA-C77F-4FD5-A69B-2EE52B1696ED}" type="parTrans" cxnId="{EE1463E1-2605-486F-884C-E9B8B0D51AF9}">
      <dgm:prSet/>
      <dgm:spPr/>
      <dgm:t>
        <a:bodyPr/>
        <a:lstStyle/>
        <a:p>
          <a:endParaRPr lang="en-US"/>
        </a:p>
      </dgm:t>
    </dgm:pt>
    <dgm:pt modelId="{06C277B8-DF61-4341-8DA1-94C873518BB3}" type="sibTrans" cxnId="{EE1463E1-2605-486F-884C-E9B8B0D51AF9}">
      <dgm:prSet/>
      <dgm:spPr/>
      <dgm:t>
        <a:bodyPr/>
        <a:lstStyle/>
        <a:p>
          <a:endParaRPr lang="en-US"/>
        </a:p>
      </dgm:t>
    </dgm:pt>
    <dgm:pt modelId="{5C01172D-4D98-4748-B866-2FE0DFD19167}">
      <dgm:prSet/>
      <dgm:spPr/>
      <dgm:t>
        <a:bodyPr/>
        <a:lstStyle/>
        <a:p>
          <a:r>
            <a:rPr lang="en-US" dirty="0"/>
            <a:t>How can I overcome shame from acting against my moral values?</a:t>
          </a:r>
        </a:p>
      </dgm:t>
    </dgm:pt>
    <dgm:pt modelId="{9D200EB7-98D9-4915-B2B6-A9E9565C225B}" type="parTrans" cxnId="{23B7098B-8379-4722-A1D6-793D9F17946C}">
      <dgm:prSet/>
      <dgm:spPr/>
      <dgm:t>
        <a:bodyPr/>
        <a:lstStyle/>
        <a:p>
          <a:endParaRPr lang="en-US"/>
        </a:p>
      </dgm:t>
    </dgm:pt>
    <dgm:pt modelId="{AA4784D6-3C65-44F7-94EB-2342514519FA}" type="sibTrans" cxnId="{23B7098B-8379-4722-A1D6-793D9F17946C}">
      <dgm:prSet/>
      <dgm:spPr/>
      <dgm:t>
        <a:bodyPr/>
        <a:lstStyle/>
        <a:p>
          <a:endParaRPr lang="en-US"/>
        </a:p>
      </dgm:t>
    </dgm:pt>
    <dgm:pt modelId="{B7AE2A75-7F4D-4FD6-A416-C322ECFACC24}">
      <dgm:prSet/>
      <dgm:spPr/>
      <dgm:t>
        <a:bodyPr/>
        <a:lstStyle/>
        <a:p>
          <a:r>
            <a:rPr lang="en-US" dirty="0"/>
            <a:t>How can I trust myself and others after this loss?</a:t>
          </a:r>
        </a:p>
      </dgm:t>
    </dgm:pt>
    <dgm:pt modelId="{3D91658B-41A6-4B02-B507-785066836A58}" type="parTrans" cxnId="{57A84310-CF0E-4CFF-B557-7E96355255B8}">
      <dgm:prSet/>
      <dgm:spPr/>
      <dgm:t>
        <a:bodyPr/>
        <a:lstStyle/>
        <a:p>
          <a:endParaRPr lang="en-US"/>
        </a:p>
      </dgm:t>
    </dgm:pt>
    <dgm:pt modelId="{DD52D780-8A0B-45E2-80A8-5BCC7727D32A}" type="sibTrans" cxnId="{57A84310-CF0E-4CFF-B557-7E96355255B8}">
      <dgm:prSet/>
      <dgm:spPr/>
      <dgm:t>
        <a:bodyPr/>
        <a:lstStyle/>
        <a:p>
          <a:endParaRPr lang="en-US"/>
        </a:p>
      </dgm:t>
    </dgm:pt>
    <dgm:pt modelId="{3EDE657F-5B1D-43D4-AE68-CCA55F1529E6}" type="pres">
      <dgm:prSet presAssocID="{556E1574-0171-406F-80C4-64D6E4AB592E}" presName="vert0" presStyleCnt="0">
        <dgm:presLayoutVars>
          <dgm:dir/>
          <dgm:animOne val="branch"/>
          <dgm:animLvl val="lvl"/>
        </dgm:presLayoutVars>
      </dgm:prSet>
      <dgm:spPr/>
    </dgm:pt>
    <dgm:pt modelId="{A434EE68-FC3C-4047-8F07-F2477B795E66}" type="pres">
      <dgm:prSet presAssocID="{EA66C1BD-B840-4D1E-BD48-1130DBB3CA24}" presName="thickLine" presStyleLbl="alignNode1" presStyleIdx="0" presStyleCnt="6"/>
      <dgm:spPr/>
    </dgm:pt>
    <dgm:pt modelId="{7E7E5CF0-5661-4F9C-A27B-0B61AA3C9026}" type="pres">
      <dgm:prSet presAssocID="{EA66C1BD-B840-4D1E-BD48-1130DBB3CA24}" presName="horz1" presStyleCnt="0"/>
      <dgm:spPr/>
    </dgm:pt>
    <dgm:pt modelId="{5F7A463D-DCC3-42EE-99DB-4811BC6F0DE1}" type="pres">
      <dgm:prSet presAssocID="{EA66C1BD-B840-4D1E-BD48-1130DBB3CA24}" presName="tx1" presStyleLbl="revTx" presStyleIdx="0" presStyleCnt="6"/>
      <dgm:spPr/>
    </dgm:pt>
    <dgm:pt modelId="{30D068FF-F536-45B0-BFAB-88FF83CE7BB2}" type="pres">
      <dgm:prSet presAssocID="{EA66C1BD-B840-4D1E-BD48-1130DBB3CA24}" presName="vert1" presStyleCnt="0"/>
      <dgm:spPr/>
    </dgm:pt>
    <dgm:pt modelId="{59236569-9D73-4EA2-9D92-42081DC6B339}" type="pres">
      <dgm:prSet presAssocID="{837474D7-D5E0-4847-9257-45C99B15CD4F}" presName="thickLine" presStyleLbl="alignNode1" presStyleIdx="1" presStyleCnt="6"/>
      <dgm:spPr/>
    </dgm:pt>
    <dgm:pt modelId="{8796BA25-F272-43AB-B06B-EF30AE72BE0D}" type="pres">
      <dgm:prSet presAssocID="{837474D7-D5E0-4847-9257-45C99B15CD4F}" presName="horz1" presStyleCnt="0"/>
      <dgm:spPr/>
    </dgm:pt>
    <dgm:pt modelId="{977A695B-69D1-4160-BF7D-986F98F9C7F2}" type="pres">
      <dgm:prSet presAssocID="{837474D7-D5E0-4847-9257-45C99B15CD4F}" presName="tx1" presStyleLbl="revTx" presStyleIdx="1" presStyleCnt="6"/>
      <dgm:spPr/>
    </dgm:pt>
    <dgm:pt modelId="{7EB43AF3-4492-431F-BB53-6AE384BE955C}" type="pres">
      <dgm:prSet presAssocID="{837474D7-D5E0-4847-9257-45C99B15CD4F}" presName="vert1" presStyleCnt="0"/>
      <dgm:spPr/>
    </dgm:pt>
    <dgm:pt modelId="{38B37635-BEC1-40CD-9382-E150C5E8BB1A}" type="pres">
      <dgm:prSet presAssocID="{A93276C0-0ECE-49A3-850A-005C67B36106}" presName="thickLine" presStyleLbl="alignNode1" presStyleIdx="2" presStyleCnt="6"/>
      <dgm:spPr/>
    </dgm:pt>
    <dgm:pt modelId="{29AF40D2-E8F4-4E12-9967-35E4193791B0}" type="pres">
      <dgm:prSet presAssocID="{A93276C0-0ECE-49A3-850A-005C67B36106}" presName="horz1" presStyleCnt="0"/>
      <dgm:spPr/>
    </dgm:pt>
    <dgm:pt modelId="{CC118BD8-F84E-4EF0-A2D8-FBD2AA6DC984}" type="pres">
      <dgm:prSet presAssocID="{A93276C0-0ECE-49A3-850A-005C67B36106}" presName="tx1" presStyleLbl="revTx" presStyleIdx="2" presStyleCnt="6"/>
      <dgm:spPr/>
    </dgm:pt>
    <dgm:pt modelId="{DA41DFE7-5CAA-4D17-BAAF-6F4404C3679A}" type="pres">
      <dgm:prSet presAssocID="{A93276C0-0ECE-49A3-850A-005C67B36106}" presName="vert1" presStyleCnt="0"/>
      <dgm:spPr/>
    </dgm:pt>
    <dgm:pt modelId="{0EE067E3-E030-443E-BA44-086F9065FD79}" type="pres">
      <dgm:prSet presAssocID="{F608B8CC-5392-4691-91A2-7E9E56A13CFC}" presName="thickLine" presStyleLbl="alignNode1" presStyleIdx="3" presStyleCnt="6"/>
      <dgm:spPr/>
    </dgm:pt>
    <dgm:pt modelId="{75E228CC-0CFA-481B-A3D1-23B549AB3B71}" type="pres">
      <dgm:prSet presAssocID="{F608B8CC-5392-4691-91A2-7E9E56A13CFC}" presName="horz1" presStyleCnt="0"/>
      <dgm:spPr/>
    </dgm:pt>
    <dgm:pt modelId="{1266584C-0AB9-4BF1-8E47-DEC50F6AE198}" type="pres">
      <dgm:prSet presAssocID="{F608B8CC-5392-4691-91A2-7E9E56A13CFC}" presName="tx1" presStyleLbl="revTx" presStyleIdx="3" presStyleCnt="6"/>
      <dgm:spPr/>
    </dgm:pt>
    <dgm:pt modelId="{D950BB97-5BBA-4E07-8FE1-A1FA8B602468}" type="pres">
      <dgm:prSet presAssocID="{F608B8CC-5392-4691-91A2-7E9E56A13CFC}" presName="vert1" presStyleCnt="0"/>
      <dgm:spPr/>
    </dgm:pt>
    <dgm:pt modelId="{116FDBD9-5ECD-4F18-A275-593E389E910D}" type="pres">
      <dgm:prSet presAssocID="{5C01172D-4D98-4748-B866-2FE0DFD19167}" presName="thickLine" presStyleLbl="alignNode1" presStyleIdx="4" presStyleCnt="6"/>
      <dgm:spPr/>
    </dgm:pt>
    <dgm:pt modelId="{DEA47B18-70B4-4C77-83F8-AE50DAD83130}" type="pres">
      <dgm:prSet presAssocID="{5C01172D-4D98-4748-B866-2FE0DFD19167}" presName="horz1" presStyleCnt="0"/>
      <dgm:spPr/>
    </dgm:pt>
    <dgm:pt modelId="{F626E5D3-425A-4C42-98CA-2FF610AD8BF8}" type="pres">
      <dgm:prSet presAssocID="{5C01172D-4D98-4748-B866-2FE0DFD19167}" presName="tx1" presStyleLbl="revTx" presStyleIdx="4" presStyleCnt="6"/>
      <dgm:spPr/>
    </dgm:pt>
    <dgm:pt modelId="{724DC9A4-7E0A-413B-9A99-16801D2BF74E}" type="pres">
      <dgm:prSet presAssocID="{5C01172D-4D98-4748-B866-2FE0DFD19167}" presName="vert1" presStyleCnt="0"/>
      <dgm:spPr/>
    </dgm:pt>
    <dgm:pt modelId="{432C2EA1-ED6F-479D-A590-891EF18F08ED}" type="pres">
      <dgm:prSet presAssocID="{B7AE2A75-7F4D-4FD6-A416-C322ECFACC24}" presName="thickLine" presStyleLbl="alignNode1" presStyleIdx="5" presStyleCnt="6"/>
      <dgm:spPr/>
    </dgm:pt>
    <dgm:pt modelId="{48AF6EB0-5155-46C6-B5D8-481D5433B544}" type="pres">
      <dgm:prSet presAssocID="{B7AE2A75-7F4D-4FD6-A416-C322ECFACC24}" presName="horz1" presStyleCnt="0"/>
      <dgm:spPr/>
    </dgm:pt>
    <dgm:pt modelId="{B5B19B22-AAAF-4449-BB3C-5C4CFCE722DD}" type="pres">
      <dgm:prSet presAssocID="{B7AE2A75-7F4D-4FD6-A416-C322ECFACC24}" presName="tx1" presStyleLbl="revTx" presStyleIdx="5" presStyleCnt="6"/>
      <dgm:spPr/>
    </dgm:pt>
    <dgm:pt modelId="{0E9BC146-2A09-448E-8B2B-49632663F470}" type="pres">
      <dgm:prSet presAssocID="{B7AE2A75-7F4D-4FD6-A416-C322ECFACC24}" presName="vert1" presStyleCnt="0"/>
      <dgm:spPr/>
    </dgm:pt>
  </dgm:ptLst>
  <dgm:cxnLst>
    <dgm:cxn modelId="{57A84310-CF0E-4CFF-B557-7E96355255B8}" srcId="{556E1574-0171-406F-80C4-64D6E4AB592E}" destId="{B7AE2A75-7F4D-4FD6-A416-C322ECFACC24}" srcOrd="5" destOrd="0" parTransId="{3D91658B-41A6-4B02-B507-785066836A58}" sibTransId="{DD52D780-8A0B-45E2-80A8-5BCC7727D32A}"/>
    <dgm:cxn modelId="{88DE2727-E56B-422F-AC7D-B3381A4FDD41}" type="presOf" srcId="{556E1574-0171-406F-80C4-64D6E4AB592E}" destId="{3EDE657F-5B1D-43D4-AE68-CCA55F1529E6}" srcOrd="0" destOrd="0" presId="urn:microsoft.com/office/officeart/2008/layout/LinedList"/>
    <dgm:cxn modelId="{F6857B27-ADAB-43E7-A681-6542803A837B}" type="presOf" srcId="{837474D7-D5E0-4847-9257-45C99B15CD4F}" destId="{977A695B-69D1-4160-BF7D-986F98F9C7F2}" srcOrd="0" destOrd="0" presId="urn:microsoft.com/office/officeart/2008/layout/LinedList"/>
    <dgm:cxn modelId="{A9A8AA2F-8E2C-403F-A4C5-EA1176E88453}" type="presOf" srcId="{EA66C1BD-B840-4D1E-BD48-1130DBB3CA24}" destId="{5F7A463D-DCC3-42EE-99DB-4811BC6F0DE1}" srcOrd="0" destOrd="0" presId="urn:microsoft.com/office/officeart/2008/layout/LinedList"/>
    <dgm:cxn modelId="{2A3D0D45-C819-407D-AFB7-E01C30AA9BD2}" type="presOf" srcId="{A93276C0-0ECE-49A3-850A-005C67B36106}" destId="{CC118BD8-F84E-4EF0-A2D8-FBD2AA6DC984}" srcOrd="0" destOrd="0" presId="urn:microsoft.com/office/officeart/2008/layout/LinedList"/>
    <dgm:cxn modelId="{E1717251-D768-48A7-9F00-1DEABCC251B4}" srcId="{556E1574-0171-406F-80C4-64D6E4AB592E}" destId="{EA66C1BD-B840-4D1E-BD48-1130DBB3CA24}" srcOrd="0" destOrd="0" parTransId="{00BD01E5-EF80-4297-9D60-14B199E4D422}" sibTransId="{639BC762-490C-448D-92C3-81CF820AEB95}"/>
    <dgm:cxn modelId="{23B7098B-8379-4722-A1D6-793D9F17946C}" srcId="{556E1574-0171-406F-80C4-64D6E4AB592E}" destId="{5C01172D-4D98-4748-B866-2FE0DFD19167}" srcOrd="4" destOrd="0" parTransId="{9D200EB7-98D9-4915-B2B6-A9E9565C225B}" sibTransId="{AA4784D6-3C65-44F7-94EB-2342514519FA}"/>
    <dgm:cxn modelId="{BE89EF96-42B2-490F-9221-BD6D3E7F270F}" srcId="{556E1574-0171-406F-80C4-64D6E4AB592E}" destId="{837474D7-D5E0-4847-9257-45C99B15CD4F}" srcOrd="1" destOrd="0" parTransId="{5A21F9C1-8972-4676-A2D3-1F13290B54DE}" sibTransId="{093A55B3-379E-4DB2-9264-6CCDF3D89F7A}"/>
    <dgm:cxn modelId="{CCE3579C-DC1C-4EBF-80C0-C0EEA2766E68}" type="presOf" srcId="{F608B8CC-5392-4691-91A2-7E9E56A13CFC}" destId="{1266584C-0AB9-4BF1-8E47-DEC50F6AE198}" srcOrd="0" destOrd="0" presId="urn:microsoft.com/office/officeart/2008/layout/LinedList"/>
    <dgm:cxn modelId="{C9129E9F-1B74-42A1-A366-C63358F30809}" type="presOf" srcId="{5C01172D-4D98-4748-B866-2FE0DFD19167}" destId="{F626E5D3-425A-4C42-98CA-2FF610AD8BF8}" srcOrd="0" destOrd="0" presId="urn:microsoft.com/office/officeart/2008/layout/LinedList"/>
    <dgm:cxn modelId="{3125BBAA-32D3-4681-8F45-2C568A6813AD}" srcId="{556E1574-0171-406F-80C4-64D6E4AB592E}" destId="{A93276C0-0ECE-49A3-850A-005C67B36106}" srcOrd="2" destOrd="0" parTransId="{9FEC4258-ABA9-43CF-B1F6-49FA31685D56}" sibTransId="{42AE85FA-AD70-4068-9B67-E035C64F8621}"/>
    <dgm:cxn modelId="{5CC7D4D3-9FC5-456A-9CD3-B579583666E7}" type="presOf" srcId="{B7AE2A75-7F4D-4FD6-A416-C322ECFACC24}" destId="{B5B19B22-AAAF-4449-BB3C-5C4CFCE722DD}" srcOrd="0" destOrd="0" presId="urn:microsoft.com/office/officeart/2008/layout/LinedList"/>
    <dgm:cxn modelId="{EE1463E1-2605-486F-884C-E9B8B0D51AF9}" srcId="{556E1574-0171-406F-80C4-64D6E4AB592E}" destId="{F608B8CC-5392-4691-91A2-7E9E56A13CFC}" srcOrd="3" destOrd="0" parTransId="{7CBAB6BA-C77F-4FD5-A69B-2EE52B1696ED}" sibTransId="{06C277B8-DF61-4341-8DA1-94C873518BB3}"/>
    <dgm:cxn modelId="{DBEDB3A6-D36F-47D0-A3A5-DB0A945B30A2}" type="presParOf" srcId="{3EDE657F-5B1D-43D4-AE68-CCA55F1529E6}" destId="{A434EE68-FC3C-4047-8F07-F2477B795E66}" srcOrd="0" destOrd="0" presId="urn:microsoft.com/office/officeart/2008/layout/LinedList"/>
    <dgm:cxn modelId="{3C5753FA-66BA-4295-9AC1-F178F8406E77}" type="presParOf" srcId="{3EDE657F-5B1D-43D4-AE68-CCA55F1529E6}" destId="{7E7E5CF0-5661-4F9C-A27B-0B61AA3C9026}" srcOrd="1" destOrd="0" presId="urn:microsoft.com/office/officeart/2008/layout/LinedList"/>
    <dgm:cxn modelId="{51B8C59C-5CA1-4653-89CA-2E250EC66250}" type="presParOf" srcId="{7E7E5CF0-5661-4F9C-A27B-0B61AA3C9026}" destId="{5F7A463D-DCC3-42EE-99DB-4811BC6F0DE1}" srcOrd="0" destOrd="0" presId="urn:microsoft.com/office/officeart/2008/layout/LinedList"/>
    <dgm:cxn modelId="{DC1B0BC9-82B4-4CCE-86B6-64A7C119C2C4}" type="presParOf" srcId="{7E7E5CF0-5661-4F9C-A27B-0B61AA3C9026}" destId="{30D068FF-F536-45B0-BFAB-88FF83CE7BB2}" srcOrd="1" destOrd="0" presId="urn:microsoft.com/office/officeart/2008/layout/LinedList"/>
    <dgm:cxn modelId="{17DF6A55-9185-442C-B32B-4669DE277267}" type="presParOf" srcId="{3EDE657F-5B1D-43D4-AE68-CCA55F1529E6}" destId="{59236569-9D73-4EA2-9D92-42081DC6B339}" srcOrd="2" destOrd="0" presId="urn:microsoft.com/office/officeart/2008/layout/LinedList"/>
    <dgm:cxn modelId="{B484448F-9BC9-4933-80C5-61987EF61BF9}" type="presParOf" srcId="{3EDE657F-5B1D-43D4-AE68-CCA55F1529E6}" destId="{8796BA25-F272-43AB-B06B-EF30AE72BE0D}" srcOrd="3" destOrd="0" presId="urn:microsoft.com/office/officeart/2008/layout/LinedList"/>
    <dgm:cxn modelId="{B8EA809C-614C-458C-8842-F2EB2F144C41}" type="presParOf" srcId="{8796BA25-F272-43AB-B06B-EF30AE72BE0D}" destId="{977A695B-69D1-4160-BF7D-986F98F9C7F2}" srcOrd="0" destOrd="0" presId="urn:microsoft.com/office/officeart/2008/layout/LinedList"/>
    <dgm:cxn modelId="{F4F3A96E-C9A2-42AA-84EC-6BF54F3D1856}" type="presParOf" srcId="{8796BA25-F272-43AB-B06B-EF30AE72BE0D}" destId="{7EB43AF3-4492-431F-BB53-6AE384BE955C}" srcOrd="1" destOrd="0" presId="urn:microsoft.com/office/officeart/2008/layout/LinedList"/>
    <dgm:cxn modelId="{2177828F-9D86-4C82-AE16-5B2DE6C54F75}" type="presParOf" srcId="{3EDE657F-5B1D-43D4-AE68-CCA55F1529E6}" destId="{38B37635-BEC1-40CD-9382-E150C5E8BB1A}" srcOrd="4" destOrd="0" presId="urn:microsoft.com/office/officeart/2008/layout/LinedList"/>
    <dgm:cxn modelId="{F756D5D9-AAB6-4376-B38E-1F1BBFFA5731}" type="presParOf" srcId="{3EDE657F-5B1D-43D4-AE68-CCA55F1529E6}" destId="{29AF40D2-E8F4-4E12-9967-35E4193791B0}" srcOrd="5" destOrd="0" presId="urn:microsoft.com/office/officeart/2008/layout/LinedList"/>
    <dgm:cxn modelId="{1F20E510-CFD8-41AD-93BA-C7D3EA123C9B}" type="presParOf" srcId="{29AF40D2-E8F4-4E12-9967-35E4193791B0}" destId="{CC118BD8-F84E-4EF0-A2D8-FBD2AA6DC984}" srcOrd="0" destOrd="0" presId="urn:microsoft.com/office/officeart/2008/layout/LinedList"/>
    <dgm:cxn modelId="{3E509CA9-EEE7-4A42-BFD9-531F4DD7A3C5}" type="presParOf" srcId="{29AF40D2-E8F4-4E12-9967-35E4193791B0}" destId="{DA41DFE7-5CAA-4D17-BAAF-6F4404C3679A}" srcOrd="1" destOrd="0" presId="urn:microsoft.com/office/officeart/2008/layout/LinedList"/>
    <dgm:cxn modelId="{BD80F4AC-460C-4881-898A-F5D2AFB1EE46}" type="presParOf" srcId="{3EDE657F-5B1D-43D4-AE68-CCA55F1529E6}" destId="{0EE067E3-E030-443E-BA44-086F9065FD79}" srcOrd="6" destOrd="0" presId="urn:microsoft.com/office/officeart/2008/layout/LinedList"/>
    <dgm:cxn modelId="{2475C13E-EDD0-4EEC-BDAD-A0DC4991F130}" type="presParOf" srcId="{3EDE657F-5B1D-43D4-AE68-CCA55F1529E6}" destId="{75E228CC-0CFA-481B-A3D1-23B549AB3B71}" srcOrd="7" destOrd="0" presId="urn:microsoft.com/office/officeart/2008/layout/LinedList"/>
    <dgm:cxn modelId="{44E0C6ED-10B7-4B12-84A5-52D16F14FC01}" type="presParOf" srcId="{75E228CC-0CFA-481B-A3D1-23B549AB3B71}" destId="{1266584C-0AB9-4BF1-8E47-DEC50F6AE198}" srcOrd="0" destOrd="0" presId="urn:microsoft.com/office/officeart/2008/layout/LinedList"/>
    <dgm:cxn modelId="{F2BDB82B-E553-4D77-961A-52BA68622178}" type="presParOf" srcId="{75E228CC-0CFA-481B-A3D1-23B549AB3B71}" destId="{D950BB97-5BBA-4E07-8FE1-A1FA8B602468}" srcOrd="1" destOrd="0" presId="urn:microsoft.com/office/officeart/2008/layout/LinedList"/>
    <dgm:cxn modelId="{8F8EBD48-0333-4C22-A171-047264236CCE}" type="presParOf" srcId="{3EDE657F-5B1D-43D4-AE68-CCA55F1529E6}" destId="{116FDBD9-5ECD-4F18-A275-593E389E910D}" srcOrd="8" destOrd="0" presId="urn:microsoft.com/office/officeart/2008/layout/LinedList"/>
    <dgm:cxn modelId="{68B595EB-013E-4E01-B5EB-95BDF397C782}" type="presParOf" srcId="{3EDE657F-5B1D-43D4-AE68-CCA55F1529E6}" destId="{DEA47B18-70B4-4C77-83F8-AE50DAD83130}" srcOrd="9" destOrd="0" presId="urn:microsoft.com/office/officeart/2008/layout/LinedList"/>
    <dgm:cxn modelId="{20B50DB0-C047-47B5-BEDC-321C1AEED615}" type="presParOf" srcId="{DEA47B18-70B4-4C77-83F8-AE50DAD83130}" destId="{F626E5D3-425A-4C42-98CA-2FF610AD8BF8}" srcOrd="0" destOrd="0" presId="urn:microsoft.com/office/officeart/2008/layout/LinedList"/>
    <dgm:cxn modelId="{80B3CC37-8AFB-4AC0-A5F9-533668A27338}" type="presParOf" srcId="{DEA47B18-70B4-4C77-83F8-AE50DAD83130}" destId="{724DC9A4-7E0A-413B-9A99-16801D2BF74E}" srcOrd="1" destOrd="0" presId="urn:microsoft.com/office/officeart/2008/layout/LinedList"/>
    <dgm:cxn modelId="{FE8B10B5-07BD-4663-B397-CF837327C6D5}" type="presParOf" srcId="{3EDE657F-5B1D-43D4-AE68-CCA55F1529E6}" destId="{432C2EA1-ED6F-479D-A590-891EF18F08ED}" srcOrd="10" destOrd="0" presId="urn:microsoft.com/office/officeart/2008/layout/LinedList"/>
    <dgm:cxn modelId="{7664F509-DA26-40D7-8EA7-25A30D3E5E66}" type="presParOf" srcId="{3EDE657F-5B1D-43D4-AE68-CCA55F1529E6}" destId="{48AF6EB0-5155-46C6-B5D8-481D5433B544}" srcOrd="11" destOrd="0" presId="urn:microsoft.com/office/officeart/2008/layout/LinedList"/>
    <dgm:cxn modelId="{782122D4-84B4-44AF-8CEB-BCE1C2445607}" type="presParOf" srcId="{48AF6EB0-5155-46C6-B5D8-481D5433B544}" destId="{B5B19B22-AAAF-4449-BB3C-5C4CFCE722DD}" srcOrd="0" destOrd="0" presId="urn:microsoft.com/office/officeart/2008/layout/LinedList"/>
    <dgm:cxn modelId="{D63071B7-1A77-48D3-B698-830B4BCAD6F3}" type="presParOf" srcId="{48AF6EB0-5155-46C6-B5D8-481D5433B544}" destId="{0E9BC146-2A09-448E-8B2B-49632663F4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D3FE8-BF58-4E4D-832F-14B22F833E0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FC925D7-FDA5-4F7A-819D-95151223456A}">
      <dgm:prSet/>
      <dgm:spPr/>
      <dgm:t>
        <a:bodyPr/>
        <a:lstStyle/>
        <a:p>
          <a:pPr>
            <a:lnSpc>
              <a:spcPct val="100000"/>
            </a:lnSpc>
          </a:pPr>
          <a:r>
            <a:rPr lang="en-US" b="1"/>
            <a:t>KEY QUESTIONS</a:t>
          </a:r>
          <a:endParaRPr lang="en-US"/>
        </a:p>
      </dgm:t>
    </dgm:pt>
    <dgm:pt modelId="{382F8E45-91FB-4898-ACA2-035A42AF97B6}" type="parTrans" cxnId="{E36386F7-9DD3-4DDE-AB5A-1D6E9D03FE1C}">
      <dgm:prSet/>
      <dgm:spPr/>
      <dgm:t>
        <a:bodyPr/>
        <a:lstStyle/>
        <a:p>
          <a:endParaRPr lang="en-US"/>
        </a:p>
      </dgm:t>
    </dgm:pt>
    <dgm:pt modelId="{8423B577-34FA-43E6-8930-3CF7A5B3B25F}" type="sibTrans" cxnId="{E36386F7-9DD3-4DDE-AB5A-1D6E9D03FE1C}">
      <dgm:prSet/>
      <dgm:spPr/>
      <dgm:t>
        <a:bodyPr/>
        <a:lstStyle/>
        <a:p>
          <a:endParaRPr lang="en-US"/>
        </a:p>
      </dgm:t>
    </dgm:pt>
    <dgm:pt modelId="{068B60F3-41F6-4D09-B483-6B48DF120028}">
      <dgm:prSet custT="1"/>
      <dgm:spPr/>
      <dgm:t>
        <a:bodyPr/>
        <a:lstStyle/>
        <a:p>
          <a:pPr>
            <a:lnSpc>
              <a:spcPct val="100000"/>
            </a:lnSpc>
          </a:pPr>
          <a:r>
            <a:rPr lang="en-US" sz="2400" dirty="0"/>
            <a:t>What happened to you?</a:t>
          </a:r>
        </a:p>
      </dgm:t>
    </dgm:pt>
    <dgm:pt modelId="{70FC86A8-4287-4B83-83CF-3072EA222078}" type="parTrans" cxnId="{BC63C683-88C6-46EC-B14E-BCB15E225C72}">
      <dgm:prSet/>
      <dgm:spPr/>
      <dgm:t>
        <a:bodyPr/>
        <a:lstStyle/>
        <a:p>
          <a:endParaRPr lang="en-US"/>
        </a:p>
      </dgm:t>
    </dgm:pt>
    <dgm:pt modelId="{CF1008B1-A2BD-474B-9064-676F681BBCE4}" type="sibTrans" cxnId="{BC63C683-88C6-46EC-B14E-BCB15E225C72}">
      <dgm:prSet/>
      <dgm:spPr/>
      <dgm:t>
        <a:bodyPr/>
        <a:lstStyle/>
        <a:p>
          <a:endParaRPr lang="en-US"/>
        </a:p>
      </dgm:t>
    </dgm:pt>
    <dgm:pt modelId="{668658A1-0861-4475-AD2E-8691796EBFA5}">
      <dgm:prSet custT="1"/>
      <dgm:spPr/>
      <dgm:t>
        <a:bodyPr/>
        <a:lstStyle/>
        <a:p>
          <a:pPr>
            <a:lnSpc>
              <a:spcPct val="100000"/>
            </a:lnSpc>
          </a:pPr>
          <a:r>
            <a:rPr lang="en-US" sz="2400" dirty="0"/>
            <a:t>How do you make sense of what happened?</a:t>
          </a:r>
        </a:p>
      </dgm:t>
    </dgm:pt>
    <dgm:pt modelId="{0ED45CC6-110D-41C2-9C10-A6E9D141A07D}" type="parTrans" cxnId="{D69A6954-0E5F-4675-8E8E-365CD18BE4A0}">
      <dgm:prSet/>
      <dgm:spPr/>
      <dgm:t>
        <a:bodyPr/>
        <a:lstStyle/>
        <a:p>
          <a:endParaRPr lang="en-US"/>
        </a:p>
      </dgm:t>
    </dgm:pt>
    <dgm:pt modelId="{927967EE-6C74-4A57-8998-A5CD87947741}" type="sibTrans" cxnId="{D69A6954-0E5F-4675-8E8E-365CD18BE4A0}">
      <dgm:prSet/>
      <dgm:spPr/>
      <dgm:t>
        <a:bodyPr/>
        <a:lstStyle/>
        <a:p>
          <a:endParaRPr lang="en-US"/>
        </a:p>
      </dgm:t>
    </dgm:pt>
    <dgm:pt modelId="{72442EF2-2944-4595-BA03-977372026B58}">
      <dgm:prSet custT="1"/>
      <dgm:spPr/>
      <dgm:t>
        <a:bodyPr/>
        <a:lstStyle/>
        <a:p>
          <a:pPr>
            <a:lnSpc>
              <a:spcPct val="100000"/>
            </a:lnSpc>
          </a:pPr>
          <a:r>
            <a:rPr lang="en-US" sz="2400" dirty="0"/>
            <a:t>How does your story fit into the bigger story God is writing in the world?</a:t>
          </a:r>
        </a:p>
      </dgm:t>
    </dgm:pt>
    <dgm:pt modelId="{2D9B8BCF-09C1-4EFB-9A62-12F13C1C22F2}" type="parTrans" cxnId="{16088D91-26FE-458C-B560-F5929CBF6C6E}">
      <dgm:prSet/>
      <dgm:spPr/>
      <dgm:t>
        <a:bodyPr/>
        <a:lstStyle/>
        <a:p>
          <a:endParaRPr lang="en-US"/>
        </a:p>
      </dgm:t>
    </dgm:pt>
    <dgm:pt modelId="{4D079918-989E-4007-9D3A-8A5E0CBCAF4F}" type="sibTrans" cxnId="{16088D91-26FE-458C-B560-F5929CBF6C6E}">
      <dgm:prSet/>
      <dgm:spPr/>
      <dgm:t>
        <a:bodyPr/>
        <a:lstStyle/>
        <a:p>
          <a:endParaRPr lang="en-US"/>
        </a:p>
      </dgm:t>
    </dgm:pt>
    <dgm:pt modelId="{CA7A9776-13C0-4409-B63E-BEE887EEAE2B}" type="pres">
      <dgm:prSet presAssocID="{EEED3FE8-BF58-4E4D-832F-14B22F833E05}" presName="outerComposite" presStyleCnt="0">
        <dgm:presLayoutVars>
          <dgm:chMax val="5"/>
          <dgm:dir/>
          <dgm:resizeHandles val="exact"/>
        </dgm:presLayoutVars>
      </dgm:prSet>
      <dgm:spPr/>
    </dgm:pt>
    <dgm:pt modelId="{64BF048F-D4FA-4F32-BD3B-39C9362FB7E3}" type="pres">
      <dgm:prSet presAssocID="{EEED3FE8-BF58-4E4D-832F-14B22F833E05}" presName="dummyMaxCanvas" presStyleCnt="0">
        <dgm:presLayoutVars/>
      </dgm:prSet>
      <dgm:spPr/>
    </dgm:pt>
    <dgm:pt modelId="{3B1E2CBB-9F48-48D2-A200-F5B3ACBA69ED}" type="pres">
      <dgm:prSet presAssocID="{EEED3FE8-BF58-4E4D-832F-14B22F833E05}" presName="FourNodes_1" presStyleLbl="node1" presStyleIdx="0" presStyleCnt="4">
        <dgm:presLayoutVars>
          <dgm:bulletEnabled val="1"/>
        </dgm:presLayoutVars>
      </dgm:prSet>
      <dgm:spPr/>
    </dgm:pt>
    <dgm:pt modelId="{DCF73C54-7A86-4D02-BABF-E020592FD0D0}" type="pres">
      <dgm:prSet presAssocID="{EEED3FE8-BF58-4E4D-832F-14B22F833E05}" presName="FourNodes_2" presStyleLbl="node1" presStyleIdx="1" presStyleCnt="4">
        <dgm:presLayoutVars>
          <dgm:bulletEnabled val="1"/>
        </dgm:presLayoutVars>
      </dgm:prSet>
      <dgm:spPr/>
    </dgm:pt>
    <dgm:pt modelId="{9CF9D36B-6E6C-4EF6-AF3E-429F5093F7BC}" type="pres">
      <dgm:prSet presAssocID="{EEED3FE8-BF58-4E4D-832F-14B22F833E05}" presName="FourNodes_3" presStyleLbl="node1" presStyleIdx="2" presStyleCnt="4" custLinFactNeighborX="719">
        <dgm:presLayoutVars>
          <dgm:bulletEnabled val="1"/>
        </dgm:presLayoutVars>
      </dgm:prSet>
      <dgm:spPr/>
    </dgm:pt>
    <dgm:pt modelId="{BA0253AA-7FA9-4532-A2D4-49395305A0D3}" type="pres">
      <dgm:prSet presAssocID="{EEED3FE8-BF58-4E4D-832F-14B22F833E05}" presName="FourNodes_4" presStyleLbl="node1" presStyleIdx="3" presStyleCnt="4" custScaleX="91106">
        <dgm:presLayoutVars>
          <dgm:bulletEnabled val="1"/>
        </dgm:presLayoutVars>
      </dgm:prSet>
      <dgm:spPr/>
    </dgm:pt>
    <dgm:pt modelId="{CDB20091-39FD-498C-8105-BB27608EB2C0}" type="pres">
      <dgm:prSet presAssocID="{EEED3FE8-BF58-4E4D-832F-14B22F833E05}" presName="FourConn_1-2" presStyleLbl="fgAccFollowNode1" presStyleIdx="0" presStyleCnt="3">
        <dgm:presLayoutVars>
          <dgm:bulletEnabled val="1"/>
        </dgm:presLayoutVars>
      </dgm:prSet>
      <dgm:spPr/>
    </dgm:pt>
    <dgm:pt modelId="{6C639135-782B-4DB9-AC14-01F807E54B57}" type="pres">
      <dgm:prSet presAssocID="{EEED3FE8-BF58-4E4D-832F-14B22F833E05}" presName="FourConn_2-3" presStyleLbl="fgAccFollowNode1" presStyleIdx="1" presStyleCnt="3">
        <dgm:presLayoutVars>
          <dgm:bulletEnabled val="1"/>
        </dgm:presLayoutVars>
      </dgm:prSet>
      <dgm:spPr/>
    </dgm:pt>
    <dgm:pt modelId="{09E613B8-BFEC-4A9A-BF2D-3C6282B73B0C}" type="pres">
      <dgm:prSet presAssocID="{EEED3FE8-BF58-4E4D-832F-14B22F833E05}" presName="FourConn_3-4" presStyleLbl="fgAccFollowNode1" presStyleIdx="2" presStyleCnt="3">
        <dgm:presLayoutVars>
          <dgm:bulletEnabled val="1"/>
        </dgm:presLayoutVars>
      </dgm:prSet>
      <dgm:spPr/>
    </dgm:pt>
    <dgm:pt modelId="{50D272AF-6EAF-4E01-9B12-0AB33A326225}" type="pres">
      <dgm:prSet presAssocID="{EEED3FE8-BF58-4E4D-832F-14B22F833E05}" presName="FourNodes_1_text" presStyleLbl="node1" presStyleIdx="3" presStyleCnt="4">
        <dgm:presLayoutVars>
          <dgm:bulletEnabled val="1"/>
        </dgm:presLayoutVars>
      </dgm:prSet>
      <dgm:spPr/>
    </dgm:pt>
    <dgm:pt modelId="{CBE24A4C-C51B-4379-82C7-053B3483C5FD}" type="pres">
      <dgm:prSet presAssocID="{EEED3FE8-BF58-4E4D-832F-14B22F833E05}" presName="FourNodes_2_text" presStyleLbl="node1" presStyleIdx="3" presStyleCnt="4">
        <dgm:presLayoutVars>
          <dgm:bulletEnabled val="1"/>
        </dgm:presLayoutVars>
      </dgm:prSet>
      <dgm:spPr/>
    </dgm:pt>
    <dgm:pt modelId="{C2763480-7253-420A-AA4A-2CAB1B223D78}" type="pres">
      <dgm:prSet presAssocID="{EEED3FE8-BF58-4E4D-832F-14B22F833E05}" presName="FourNodes_3_text" presStyleLbl="node1" presStyleIdx="3" presStyleCnt="4">
        <dgm:presLayoutVars>
          <dgm:bulletEnabled val="1"/>
        </dgm:presLayoutVars>
      </dgm:prSet>
      <dgm:spPr/>
    </dgm:pt>
    <dgm:pt modelId="{5F3FFBC2-D412-41AE-8D8D-4873DF0F88AF}" type="pres">
      <dgm:prSet presAssocID="{EEED3FE8-BF58-4E4D-832F-14B22F833E05}" presName="FourNodes_4_text" presStyleLbl="node1" presStyleIdx="3" presStyleCnt="4">
        <dgm:presLayoutVars>
          <dgm:bulletEnabled val="1"/>
        </dgm:presLayoutVars>
      </dgm:prSet>
      <dgm:spPr/>
    </dgm:pt>
  </dgm:ptLst>
  <dgm:cxnLst>
    <dgm:cxn modelId="{34070302-43BE-480D-AB92-147780ED4447}" type="presOf" srcId="{068B60F3-41F6-4D09-B483-6B48DF120028}" destId="{CBE24A4C-C51B-4379-82C7-053B3483C5FD}" srcOrd="1" destOrd="0" presId="urn:microsoft.com/office/officeart/2005/8/layout/vProcess5"/>
    <dgm:cxn modelId="{02FA2907-DF72-4F14-B05D-32578B038D0F}" type="presOf" srcId="{72442EF2-2944-4595-BA03-977372026B58}" destId="{BA0253AA-7FA9-4532-A2D4-49395305A0D3}" srcOrd="0" destOrd="0" presId="urn:microsoft.com/office/officeart/2005/8/layout/vProcess5"/>
    <dgm:cxn modelId="{645E2E0C-C369-4C35-AFE6-C559AF238C4A}" type="presOf" srcId="{EEED3FE8-BF58-4E4D-832F-14B22F833E05}" destId="{CA7A9776-13C0-4409-B63E-BEE887EEAE2B}" srcOrd="0" destOrd="0" presId="urn:microsoft.com/office/officeart/2005/8/layout/vProcess5"/>
    <dgm:cxn modelId="{3015E725-B92F-440C-842A-7D0B429F1EC8}" type="presOf" srcId="{8423B577-34FA-43E6-8930-3CF7A5B3B25F}" destId="{CDB20091-39FD-498C-8105-BB27608EB2C0}" srcOrd="0" destOrd="0" presId="urn:microsoft.com/office/officeart/2005/8/layout/vProcess5"/>
    <dgm:cxn modelId="{88ABCE63-4C58-4E1C-B049-A3A97DCD8842}" type="presOf" srcId="{927967EE-6C74-4A57-8998-A5CD87947741}" destId="{09E613B8-BFEC-4A9A-BF2D-3C6282B73B0C}" srcOrd="0" destOrd="0" presId="urn:microsoft.com/office/officeart/2005/8/layout/vProcess5"/>
    <dgm:cxn modelId="{31D04F44-3FB3-4794-AD82-581714BDE169}" type="presOf" srcId="{668658A1-0861-4475-AD2E-8691796EBFA5}" destId="{9CF9D36B-6E6C-4EF6-AF3E-429F5093F7BC}" srcOrd="0" destOrd="0" presId="urn:microsoft.com/office/officeart/2005/8/layout/vProcess5"/>
    <dgm:cxn modelId="{D69A6954-0E5F-4675-8E8E-365CD18BE4A0}" srcId="{EEED3FE8-BF58-4E4D-832F-14B22F833E05}" destId="{668658A1-0861-4475-AD2E-8691796EBFA5}" srcOrd="2" destOrd="0" parTransId="{0ED45CC6-110D-41C2-9C10-A6E9D141A07D}" sibTransId="{927967EE-6C74-4A57-8998-A5CD87947741}"/>
    <dgm:cxn modelId="{BC63C683-88C6-46EC-B14E-BCB15E225C72}" srcId="{EEED3FE8-BF58-4E4D-832F-14B22F833E05}" destId="{068B60F3-41F6-4D09-B483-6B48DF120028}" srcOrd="1" destOrd="0" parTransId="{70FC86A8-4287-4B83-83CF-3072EA222078}" sibTransId="{CF1008B1-A2BD-474B-9064-676F681BBCE4}"/>
    <dgm:cxn modelId="{16088D91-26FE-458C-B560-F5929CBF6C6E}" srcId="{EEED3FE8-BF58-4E4D-832F-14B22F833E05}" destId="{72442EF2-2944-4595-BA03-977372026B58}" srcOrd="3" destOrd="0" parTransId="{2D9B8BCF-09C1-4EFB-9A62-12F13C1C22F2}" sibTransId="{4D079918-989E-4007-9D3A-8A5E0CBCAF4F}"/>
    <dgm:cxn modelId="{67BFC494-D8F5-44D6-A85E-75A23BD40D16}" type="presOf" srcId="{068B60F3-41F6-4D09-B483-6B48DF120028}" destId="{DCF73C54-7A86-4D02-BABF-E020592FD0D0}" srcOrd="0" destOrd="0" presId="urn:microsoft.com/office/officeart/2005/8/layout/vProcess5"/>
    <dgm:cxn modelId="{95E728B8-1203-4410-8F79-641EB2861173}" type="presOf" srcId="{CF1008B1-A2BD-474B-9064-676F681BBCE4}" destId="{6C639135-782B-4DB9-AC14-01F807E54B57}" srcOrd="0" destOrd="0" presId="urn:microsoft.com/office/officeart/2005/8/layout/vProcess5"/>
    <dgm:cxn modelId="{CC80AFC1-5A4A-4816-92E7-C8A42DB5605B}" type="presOf" srcId="{72442EF2-2944-4595-BA03-977372026B58}" destId="{5F3FFBC2-D412-41AE-8D8D-4873DF0F88AF}" srcOrd="1" destOrd="0" presId="urn:microsoft.com/office/officeart/2005/8/layout/vProcess5"/>
    <dgm:cxn modelId="{B2F1ACD4-9D20-4712-B6D7-EB5915B6C560}" type="presOf" srcId="{CFC925D7-FDA5-4F7A-819D-95151223456A}" destId="{50D272AF-6EAF-4E01-9B12-0AB33A326225}" srcOrd="1" destOrd="0" presId="urn:microsoft.com/office/officeart/2005/8/layout/vProcess5"/>
    <dgm:cxn modelId="{BEA967E8-9CAC-42BE-9735-32137E875F39}" type="presOf" srcId="{668658A1-0861-4475-AD2E-8691796EBFA5}" destId="{C2763480-7253-420A-AA4A-2CAB1B223D78}" srcOrd="1" destOrd="0" presId="urn:microsoft.com/office/officeart/2005/8/layout/vProcess5"/>
    <dgm:cxn modelId="{E36386F7-9DD3-4DDE-AB5A-1D6E9D03FE1C}" srcId="{EEED3FE8-BF58-4E4D-832F-14B22F833E05}" destId="{CFC925D7-FDA5-4F7A-819D-95151223456A}" srcOrd="0" destOrd="0" parTransId="{382F8E45-91FB-4898-ACA2-035A42AF97B6}" sibTransId="{8423B577-34FA-43E6-8930-3CF7A5B3B25F}"/>
    <dgm:cxn modelId="{637664F9-AE45-471A-AE0E-BDDBDB42391F}" type="presOf" srcId="{CFC925D7-FDA5-4F7A-819D-95151223456A}" destId="{3B1E2CBB-9F48-48D2-A200-F5B3ACBA69ED}" srcOrd="0" destOrd="0" presId="urn:microsoft.com/office/officeart/2005/8/layout/vProcess5"/>
    <dgm:cxn modelId="{F2ED624F-E0BC-402E-88D0-F8AFCE77EFC1}" type="presParOf" srcId="{CA7A9776-13C0-4409-B63E-BEE887EEAE2B}" destId="{64BF048F-D4FA-4F32-BD3B-39C9362FB7E3}" srcOrd="0" destOrd="0" presId="urn:microsoft.com/office/officeart/2005/8/layout/vProcess5"/>
    <dgm:cxn modelId="{FFAA9D2C-5E90-4156-9B6A-D9912C512698}" type="presParOf" srcId="{CA7A9776-13C0-4409-B63E-BEE887EEAE2B}" destId="{3B1E2CBB-9F48-48D2-A200-F5B3ACBA69ED}" srcOrd="1" destOrd="0" presId="urn:microsoft.com/office/officeart/2005/8/layout/vProcess5"/>
    <dgm:cxn modelId="{B37315DB-8D01-4D38-8CC1-FF118A7512D6}" type="presParOf" srcId="{CA7A9776-13C0-4409-B63E-BEE887EEAE2B}" destId="{DCF73C54-7A86-4D02-BABF-E020592FD0D0}" srcOrd="2" destOrd="0" presId="urn:microsoft.com/office/officeart/2005/8/layout/vProcess5"/>
    <dgm:cxn modelId="{76A0E2CE-7EFB-429A-B28A-B3F1F80B57AA}" type="presParOf" srcId="{CA7A9776-13C0-4409-B63E-BEE887EEAE2B}" destId="{9CF9D36B-6E6C-4EF6-AF3E-429F5093F7BC}" srcOrd="3" destOrd="0" presId="urn:microsoft.com/office/officeart/2005/8/layout/vProcess5"/>
    <dgm:cxn modelId="{56AF290C-3444-46D3-9AD5-5A1CCF96141A}" type="presParOf" srcId="{CA7A9776-13C0-4409-B63E-BEE887EEAE2B}" destId="{BA0253AA-7FA9-4532-A2D4-49395305A0D3}" srcOrd="4" destOrd="0" presId="urn:microsoft.com/office/officeart/2005/8/layout/vProcess5"/>
    <dgm:cxn modelId="{9B4E178A-39FD-439F-8AF0-BF1383AEA4B1}" type="presParOf" srcId="{CA7A9776-13C0-4409-B63E-BEE887EEAE2B}" destId="{CDB20091-39FD-498C-8105-BB27608EB2C0}" srcOrd="5" destOrd="0" presId="urn:microsoft.com/office/officeart/2005/8/layout/vProcess5"/>
    <dgm:cxn modelId="{6024A923-BDBE-4C3E-879B-02900887A828}" type="presParOf" srcId="{CA7A9776-13C0-4409-B63E-BEE887EEAE2B}" destId="{6C639135-782B-4DB9-AC14-01F807E54B57}" srcOrd="6" destOrd="0" presId="urn:microsoft.com/office/officeart/2005/8/layout/vProcess5"/>
    <dgm:cxn modelId="{510EC1F2-F88B-4D7E-8F4A-98FCF9B61ADB}" type="presParOf" srcId="{CA7A9776-13C0-4409-B63E-BEE887EEAE2B}" destId="{09E613B8-BFEC-4A9A-BF2D-3C6282B73B0C}" srcOrd="7" destOrd="0" presId="urn:microsoft.com/office/officeart/2005/8/layout/vProcess5"/>
    <dgm:cxn modelId="{BFF83BE9-9737-451C-98E7-6DAD0B70D09D}" type="presParOf" srcId="{CA7A9776-13C0-4409-B63E-BEE887EEAE2B}" destId="{50D272AF-6EAF-4E01-9B12-0AB33A326225}" srcOrd="8" destOrd="0" presId="urn:microsoft.com/office/officeart/2005/8/layout/vProcess5"/>
    <dgm:cxn modelId="{54631B84-A7BF-41F3-BB80-9ED22101FBDF}" type="presParOf" srcId="{CA7A9776-13C0-4409-B63E-BEE887EEAE2B}" destId="{CBE24A4C-C51B-4379-82C7-053B3483C5FD}" srcOrd="9" destOrd="0" presId="urn:microsoft.com/office/officeart/2005/8/layout/vProcess5"/>
    <dgm:cxn modelId="{89E15811-BEF3-445C-909D-812418CCBABE}" type="presParOf" srcId="{CA7A9776-13C0-4409-B63E-BEE887EEAE2B}" destId="{C2763480-7253-420A-AA4A-2CAB1B223D78}" srcOrd="10" destOrd="0" presId="urn:microsoft.com/office/officeart/2005/8/layout/vProcess5"/>
    <dgm:cxn modelId="{3F88E985-A00C-424A-B335-93181CB687F3}" type="presParOf" srcId="{CA7A9776-13C0-4409-B63E-BEE887EEAE2B}" destId="{5F3FFBC2-D412-41AE-8D8D-4873DF0F88A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AF5C6-6314-4F6A-A7DD-398EF481BC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9002845-8317-4383-9D03-AE294E2BEFF3}">
      <dgm:prSet custT="1"/>
      <dgm:spPr/>
      <dgm:t>
        <a:bodyPr/>
        <a:lstStyle/>
        <a:p>
          <a:r>
            <a:rPr lang="en-US" sz="2400" dirty="0"/>
            <a:t>Would it help to talk about it?</a:t>
          </a:r>
        </a:p>
      </dgm:t>
    </dgm:pt>
    <dgm:pt modelId="{19005877-B4E9-4499-BE14-FF976441C094}" type="parTrans" cxnId="{17A93BC4-2D46-42EC-AF0C-BD2D217866A9}">
      <dgm:prSet/>
      <dgm:spPr/>
      <dgm:t>
        <a:bodyPr/>
        <a:lstStyle/>
        <a:p>
          <a:endParaRPr lang="en-US"/>
        </a:p>
      </dgm:t>
    </dgm:pt>
    <dgm:pt modelId="{34B8B756-7911-45A6-B389-8F7CC5BE0DCF}" type="sibTrans" cxnId="{17A93BC4-2D46-42EC-AF0C-BD2D217866A9}">
      <dgm:prSet/>
      <dgm:spPr/>
      <dgm:t>
        <a:bodyPr/>
        <a:lstStyle/>
        <a:p>
          <a:endParaRPr lang="en-US"/>
        </a:p>
      </dgm:t>
    </dgm:pt>
    <dgm:pt modelId="{5C3D9228-6138-4F91-AAD7-18AFDF9000B3}">
      <dgm:prSet custT="1"/>
      <dgm:spPr/>
      <dgm:t>
        <a:bodyPr/>
        <a:lstStyle/>
        <a:p>
          <a:r>
            <a:rPr lang="en-US" sz="2400" dirty="0"/>
            <a:t>Would you like to have a memorial service?</a:t>
          </a:r>
        </a:p>
      </dgm:t>
    </dgm:pt>
    <dgm:pt modelId="{AC267669-DDE4-4D72-881F-7DF084EB3185}" type="parTrans" cxnId="{F0E48430-E257-41EC-8D05-50F018024AC8}">
      <dgm:prSet/>
      <dgm:spPr/>
      <dgm:t>
        <a:bodyPr/>
        <a:lstStyle/>
        <a:p>
          <a:endParaRPr lang="en-US"/>
        </a:p>
      </dgm:t>
    </dgm:pt>
    <dgm:pt modelId="{FA47FCF9-5BA8-44C8-82FB-97AA0355F806}" type="sibTrans" cxnId="{F0E48430-E257-41EC-8D05-50F018024AC8}">
      <dgm:prSet/>
      <dgm:spPr/>
      <dgm:t>
        <a:bodyPr/>
        <a:lstStyle/>
        <a:p>
          <a:endParaRPr lang="en-US"/>
        </a:p>
      </dgm:t>
    </dgm:pt>
    <dgm:pt modelId="{E7A5CF3F-9534-4362-BF4B-B7C324907345}">
      <dgm:prSet custT="1"/>
      <dgm:spPr/>
      <dgm:t>
        <a:bodyPr/>
        <a:lstStyle/>
        <a:p>
          <a:r>
            <a:rPr lang="en-US" sz="2400" dirty="0"/>
            <a:t>Here is some food that I made for you.</a:t>
          </a:r>
        </a:p>
      </dgm:t>
    </dgm:pt>
    <dgm:pt modelId="{608E90FE-6746-4CB5-85B1-0619E72F4225}" type="parTrans" cxnId="{A35CBBA4-315C-4E98-A7C3-456DC8A26D4C}">
      <dgm:prSet/>
      <dgm:spPr/>
      <dgm:t>
        <a:bodyPr/>
        <a:lstStyle/>
        <a:p>
          <a:endParaRPr lang="en-US"/>
        </a:p>
      </dgm:t>
    </dgm:pt>
    <dgm:pt modelId="{DE92C702-78EB-41D0-A49F-D9F0000374CC}" type="sibTrans" cxnId="{A35CBBA4-315C-4E98-A7C3-456DC8A26D4C}">
      <dgm:prSet/>
      <dgm:spPr/>
      <dgm:t>
        <a:bodyPr/>
        <a:lstStyle/>
        <a:p>
          <a:endParaRPr lang="en-US"/>
        </a:p>
      </dgm:t>
    </dgm:pt>
    <dgm:pt modelId="{1AE63BE4-0073-491A-BDFE-5174B9E291A1}">
      <dgm:prSet custT="1"/>
      <dgm:spPr/>
      <dgm:t>
        <a:bodyPr/>
        <a:lstStyle/>
        <a:p>
          <a:r>
            <a:rPr lang="en-US" sz="2400" dirty="0"/>
            <a:t>My heart breaks for you. Is there anything that I can do to help?</a:t>
          </a:r>
        </a:p>
      </dgm:t>
    </dgm:pt>
    <dgm:pt modelId="{A3CB954A-7228-4A2F-A05D-D15455A9A49B}" type="parTrans" cxnId="{61D7D60A-93DC-4F96-9811-9AB058116467}">
      <dgm:prSet/>
      <dgm:spPr/>
      <dgm:t>
        <a:bodyPr/>
        <a:lstStyle/>
        <a:p>
          <a:endParaRPr lang="en-US"/>
        </a:p>
      </dgm:t>
    </dgm:pt>
    <dgm:pt modelId="{BC18291E-3FCD-4B4F-AF6F-A7CE9581D73F}" type="sibTrans" cxnId="{61D7D60A-93DC-4F96-9811-9AB058116467}">
      <dgm:prSet/>
      <dgm:spPr/>
      <dgm:t>
        <a:bodyPr/>
        <a:lstStyle/>
        <a:p>
          <a:endParaRPr lang="en-US"/>
        </a:p>
      </dgm:t>
    </dgm:pt>
    <dgm:pt modelId="{2610ED94-B9AB-497E-8F83-9F209B8D1FBF}">
      <dgm:prSet custT="1"/>
      <dgm:spPr/>
      <dgm:t>
        <a:bodyPr/>
        <a:lstStyle/>
        <a:p>
          <a:r>
            <a:rPr lang="en-US" sz="2400" dirty="0"/>
            <a:t>No one is judging you.</a:t>
          </a:r>
        </a:p>
      </dgm:t>
    </dgm:pt>
    <dgm:pt modelId="{2AFA9221-0940-4558-BD4B-9A506E61F73D}" type="parTrans" cxnId="{B3C87C35-DC6D-4E2E-8403-F57CE83EF7F3}">
      <dgm:prSet/>
      <dgm:spPr/>
      <dgm:t>
        <a:bodyPr/>
        <a:lstStyle/>
        <a:p>
          <a:endParaRPr lang="en-US"/>
        </a:p>
      </dgm:t>
    </dgm:pt>
    <dgm:pt modelId="{1B120585-D8A2-415D-B141-192F56DC372A}" type="sibTrans" cxnId="{B3C87C35-DC6D-4E2E-8403-F57CE83EF7F3}">
      <dgm:prSet/>
      <dgm:spPr/>
      <dgm:t>
        <a:bodyPr/>
        <a:lstStyle/>
        <a:p>
          <a:endParaRPr lang="en-US"/>
        </a:p>
      </dgm:t>
    </dgm:pt>
    <dgm:pt modelId="{8EE1F6D7-432F-43E6-B43E-8635457CAB14}">
      <dgm:prSet custT="1"/>
      <dgm:spPr/>
      <dgm:t>
        <a:bodyPr/>
        <a:lstStyle/>
        <a:p>
          <a:r>
            <a:rPr lang="en-US" sz="2400" dirty="0"/>
            <a:t>I don’t know what to say, but I am here to listen.</a:t>
          </a:r>
        </a:p>
      </dgm:t>
    </dgm:pt>
    <dgm:pt modelId="{0ADEBA50-E846-44EA-8843-6C11875F3BCF}" type="parTrans" cxnId="{48AB3405-95D5-49C3-9647-0DC705B5AAD7}">
      <dgm:prSet/>
      <dgm:spPr/>
      <dgm:t>
        <a:bodyPr/>
        <a:lstStyle/>
        <a:p>
          <a:endParaRPr lang="en-US"/>
        </a:p>
      </dgm:t>
    </dgm:pt>
    <dgm:pt modelId="{C7CF52F6-1AC9-44CE-BD11-50C4B90537D1}" type="sibTrans" cxnId="{48AB3405-95D5-49C3-9647-0DC705B5AAD7}">
      <dgm:prSet/>
      <dgm:spPr/>
      <dgm:t>
        <a:bodyPr/>
        <a:lstStyle/>
        <a:p>
          <a:endParaRPr lang="en-US"/>
        </a:p>
      </dgm:t>
    </dgm:pt>
    <dgm:pt modelId="{5D16E126-AFDE-496F-B818-DA218DDF010A}">
      <dgm:prSet custT="1"/>
      <dgm:spPr/>
      <dgm:t>
        <a:bodyPr/>
        <a:lstStyle/>
        <a:p>
          <a:r>
            <a:rPr lang="en-US" sz="2400" dirty="0"/>
            <a:t>You are not alone. I am here for you. And I always will be.</a:t>
          </a:r>
        </a:p>
      </dgm:t>
    </dgm:pt>
    <dgm:pt modelId="{0DF22376-93C9-4DFD-9664-E31EC9ABE630}" type="parTrans" cxnId="{43091B95-2D7A-4094-ABC5-831AF8D43F09}">
      <dgm:prSet/>
      <dgm:spPr/>
      <dgm:t>
        <a:bodyPr/>
        <a:lstStyle/>
        <a:p>
          <a:endParaRPr lang="en-US"/>
        </a:p>
      </dgm:t>
    </dgm:pt>
    <dgm:pt modelId="{979D99DA-B7AD-4313-AD31-FF0F0BEC0F97}" type="sibTrans" cxnId="{43091B95-2D7A-4094-ABC5-831AF8D43F09}">
      <dgm:prSet/>
      <dgm:spPr/>
      <dgm:t>
        <a:bodyPr/>
        <a:lstStyle/>
        <a:p>
          <a:endParaRPr lang="en-US"/>
        </a:p>
      </dgm:t>
    </dgm:pt>
    <dgm:pt modelId="{BA4573D7-E12A-42F9-8554-E6B5A0FBED79}" type="pres">
      <dgm:prSet presAssocID="{4A5AF5C6-6314-4F6A-A7DD-398EF481BC8E}" presName="vert0" presStyleCnt="0">
        <dgm:presLayoutVars>
          <dgm:dir/>
          <dgm:animOne val="branch"/>
          <dgm:animLvl val="lvl"/>
        </dgm:presLayoutVars>
      </dgm:prSet>
      <dgm:spPr/>
    </dgm:pt>
    <dgm:pt modelId="{99E04AD5-0409-442B-B101-0C4E0B114F6E}" type="pres">
      <dgm:prSet presAssocID="{49002845-8317-4383-9D03-AE294E2BEFF3}" presName="thickLine" presStyleLbl="alignNode1" presStyleIdx="0" presStyleCnt="7"/>
      <dgm:spPr/>
    </dgm:pt>
    <dgm:pt modelId="{5B940D3C-611D-48F2-8292-C2D809FD71AD}" type="pres">
      <dgm:prSet presAssocID="{49002845-8317-4383-9D03-AE294E2BEFF3}" presName="horz1" presStyleCnt="0"/>
      <dgm:spPr/>
    </dgm:pt>
    <dgm:pt modelId="{784C5139-8DB1-4907-85FB-814FE23B5EF6}" type="pres">
      <dgm:prSet presAssocID="{49002845-8317-4383-9D03-AE294E2BEFF3}" presName="tx1" presStyleLbl="revTx" presStyleIdx="0" presStyleCnt="7"/>
      <dgm:spPr/>
    </dgm:pt>
    <dgm:pt modelId="{7107C9E6-9E50-4B89-ACE6-565B174B18C2}" type="pres">
      <dgm:prSet presAssocID="{49002845-8317-4383-9D03-AE294E2BEFF3}" presName="vert1" presStyleCnt="0"/>
      <dgm:spPr/>
    </dgm:pt>
    <dgm:pt modelId="{5FDA7BD6-67E9-45F5-9116-60ECDB029F56}" type="pres">
      <dgm:prSet presAssocID="{5C3D9228-6138-4F91-AAD7-18AFDF9000B3}" presName="thickLine" presStyleLbl="alignNode1" presStyleIdx="1" presStyleCnt="7"/>
      <dgm:spPr/>
    </dgm:pt>
    <dgm:pt modelId="{44C20557-323D-4E22-884F-CE85E9DBF977}" type="pres">
      <dgm:prSet presAssocID="{5C3D9228-6138-4F91-AAD7-18AFDF9000B3}" presName="horz1" presStyleCnt="0"/>
      <dgm:spPr/>
    </dgm:pt>
    <dgm:pt modelId="{DE3B4DD5-6588-41C2-91DC-7B551429EDC0}" type="pres">
      <dgm:prSet presAssocID="{5C3D9228-6138-4F91-AAD7-18AFDF9000B3}" presName="tx1" presStyleLbl="revTx" presStyleIdx="1" presStyleCnt="7"/>
      <dgm:spPr/>
    </dgm:pt>
    <dgm:pt modelId="{DCABDC1B-53CA-49E4-8116-C11E08C0653B}" type="pres">
      <dgm:prSet presAssocID="{5C3D9228-6138-4F91-AAD7-18AFDF9000B3}" presName="vert1" presStyleCnt="0"/>
      <dgm:spPr/>
    </dgm:pt>
    <dgm:pt modelId="{19527C49-F8BE-4733-9E5B-360BD1874D2B}" type="pres">
      <dgm:prSet presAssocID="{E7A5CF3F-9534-4362-BF4B-B7C324907345}" presName="thickLine" presStyleLbl="alignNode1" presStyleIdx="2" presStyleCnt="7"/>
      <dgm:spPr/>
    </dgm:pt>
    <dgm:pt modelId="{F8E2D838-3836-40D5-9544-F4A47CE219CC}" type="pres">
      <dgm:prSet presAssocID="{E7A5CF3F-9534-4362-BF4B-B7C324907345}" presName="horz1" presStyleCnt="0"/>
      <dgm:spPr/>
    </dgm:pt>
    <dgm:pt modelId="{5107A710-FB1A-4BE3-9785-5B610D0B19EA}" type="pres">
      <dgm:prSet presAssocID="{E7A5CF3F-9534-4362-BF4B-B7C324907345}" presName="tx1" presStyleLbl="revTx" presStyleIdx="2" presStyleCnt="7"/>
      <dgm:spPr/>
    </dgm:pt>
    <dgm:pt modelId="{FE4D2138-BDAE-467D-B71C-18BCC46EDF45}" type="pres">
      <dgm:prSet presAssocID="{E7A5CF3F-9534-4362-BF4B-B7C324907345}" presName="vert1" presStyleCnt="0"/>
      <dgm:spPr/>
    </dgm:pt>
    <dgm:pt modelId="{5883488C-06D8-4DC6-BBCE-33AC2144D1B4}" type="pres">
      <dgm:prSet presAssocID="{1AE63BE4-0073-491A-BDFE-5174B9E291A1}" presName="thickLine" presStyleLbl="alignNode1" presStyleIdx="3" presStyleCnt="7"/>
      <dgm:spPr/>
    </dgm:pt>
    <dgm:pt modelId="{7CC59B55-B8AE-4F65-A154-F3F10566BA27}" type="pres">
      <dgm:prSet presAssocID="{1AE63BE4-0073-491A-BDFE-5174B9E291A1}" presName="horz1" presStyleCnt="0"/>
      <dgm:spPr/>
    </dgm:pt>
    <dgm:pt modelId="{7FD1C442-5F52-4D17-8C37-0A19C75E3CAD}" type="pres">
      <dgm:prSet presAssocID="{1AE63BE4-0073-491A-BDFE-5174B9E291A1}" presName="tx1" presStyleLbl="revTx" presStyleIdx="3" presStyleCnt="7"/>
      <dgm:spPr/>
    </dgm:pt>
    <dgm:pt modelId="{9DF128B1-B855-4DC1-91DD-1A6B5071BC55}" type="pres">
      <dgm:prSet presAssocID="{1AE63BE4-0073-491A-BDFE-5174B9E291A1}" presName="vert1" presStyleCnt="0"/>
      <dgm:spPr/>
    </dgm:pt>
    <dgm:pt modelId="{115E1F91-CFE5-4CBF-B816-EDA6B66041CF}" type="pres">
      <dgm:prSet presAssocID="{2610ED94-B9AB-497E-8F83-9F209B8D1FBF}" presName="thickLine" presStyleLbl="alignNode1" presStyleIdx="4" presStyleCnt="7"/>
      <dgm:spPr/>
    </dgm:pt>
    <dgm:pt modelId="{43C9779E-3237-4512-A56E-B606F316F486}" type="pres">
      <dgm:prSet presAssocID="{2610ED94-B9AB-497E-8F83-9F209B8D1FBF}" presName="horz1" presStyleCnt="0"/>
      <dgm:spPr/>
    </dgm:pt>
    <dgm:pt modelId="{EFD826E9-9F4D-49A8-81BC-7753303D67A7}" type="pres">
      <dgm:prSet presAssocID="{2610ED94-B9AB-497E-8F83-9F209B8D1FBF}" presName="tx1" presStyleLbl="revTx" presStyleIdx="4" presStyleCnt="7"/>
      <dgm:spPr/>
    </dgm:pt>
    <dgm:pt modelId="{1EC9388F-CCA2-4D31-B1CE-F52C88E8AAD3}" type="pres">
      <dgm:prSet presAssocID="{2610ED94-B9AB-497E-8F83-9F209B8D1FBF}" presName="vert1" presStyleCnt="0"/>
      <dgm:spPr/>
    </dgm:pt>
    <dgm:pt modelId="{EE8F552F-2A49-409D-8448-88BADCFA83A5}" type="pres">
      <dgm:prSet presAssocID="{8EE1F6D7-432F-43E6-B43E-8635457CAB14}" presName="thickLine" presStyleLbl="alignNode1" presStyleIdx="5" presStyleCnt="7"/>
      <dgm:spPr/>
    </dgm:pt>
    <dgm:pt modelId="{9BF74BF4-E829-4128-A233-5B16F133B564}" type="pres">
      <dgm:prSet presAssocID="{8EE1F6D7-432F-43E6-B43E-8635457CAB14}" presName="horz1" presStyleCnt="0"/>
      <dgm:spPr/>
    </dgm:pt>
    <dgm:pt modelId="{EBEB1C2B-A2AA-4EFD-B2A1-F8634E25761C}" type="pres">
      <dgm:prSet presAssocID="{8EE1F6D7-432F-43E6-B43E-8635457CAB14}" presName="tx1" presStyleLbl="revTx" presStyleIdx="5" presStyleCnt="7"/>
      <dgm:spPr/>
    </dgm:pt>
    <dgm:pt modelId="{1EB32159-BA36-4C24-8069-D4A7B997967F}" type="pres">
      <dgm:prSet presAssocID="{8EE1F6D7-432F-43E6-B43E-8635457CAB14}" presName="vert1" presStyleCnt="0"/>
      <dgm:spPr/>
    </dgm:pt>
    <dgm:pt modelId="{9116E646-250F-45BF-9B2B-89854AD7C2B4}" type="pres">
      <dgm:prSet presAssocID="{5D16E126-AFDE-496F-B818-DA218DDF010A}" presName="thickLine" presStyleLbl="alignNode1" presStyleIdx="6" presStyleCnt="7"/>
      <dgm:spPr/>
    </dgm:pt>
    <dgm:pt modelId="{A239BD52-9D46-42C7-8BB4-8D0274583222}" type="pres">
      <dgm:prSet presAssocID="{5D16E126-AFDE-496F-B818-DA218DDF010A}" presName="horz1" presStyleCnt="0"/>
      <dgm:spPr/>
    </dgm:pt>
    <dgm:pt modelId="{04A2F31F-88D2-4111-B88A-0AD3BF63A563}" type="pres">
      <dgm:prSet presAssocID="{5D16E126-AFDE-496F-B818-DA218DDF010A}" presName="tx1" presStyleLbl="revTx" presStyleIdx="6" presStyleCnt="7"/>
      <dgm:spPr/>
    </dgm:pt>
    <dgm:pt modelId="{CDD7A97F-2F6A-4794-9831-C0B574C6B401}" type="pres">
      <dgm:prSet presAssocID="{5D16E126-AFDE-496F-B818-DA218DDF010A}" presName="vert1" presStyleCnt="0"/>
      <dgm:spPr/>
    </dgm:pt>
  </dgm:ptLst>
  <dgm:cxnLst>
    <dgm:cxn modelId="{48AB3405-95D5-49C3-9647-0DC705B5AAD7}" srcId="{4A5AF5C6-6314-4F6A-A7DD-398EF481BC8E}" destId="{8EE1F6D7-432F-43E6-B43E-8635457CAB14}" srcOrd="5" destOrd="0" parTransId="{0ADEBA50-E846-44EA-8843-6C11875F3BCF}" sibTransId="{C7CF52F6-1AC9-44CE-BD11-50C4B90537D1}"/>
    <dgm:cxn modelId="{61D7D60A-93DC-4F96-9811-9AB058116467}" srcId="{4A5AF5C6-6314-4F6A-A7DD-398EF481BC8E}" destId="{1AE63BE4-0073-491A-BDFE-5174B9E291A1}" srcOrd="3" destOrd="0" parTransId="{A3CB954A-7228-4A2F-A05D-D15455A9A49B}" sibTransId="{BC18291E-3FCD-4B4F-AF6F-A7CE9581D73F}"/>
    <dgm:cxn modelId="{3FB9CC0D-B69E-4967-8D97-EE1BB7E32913}" type="presOf" srcId="{5D16E126-AFDE-496F-B818-DA218DDF010A}" destId="{04A2F31F-88D2-4111-B88A-0AD3BF63A563}" srcOrd="0" destOrd="0" presId="urn:microsoft.com/office/officeart/2008/layout/LinedList"/>
    <dgm:cxn modelId="{F0E48430-E257-41EC-8D05-50F018024AC8}" srcId="{4A5AF5C6-6314-4F6A-A7DD-398EF481BC8E}" destId="{5C3D9228-6138-4F91-AAD7-18AFDF9000B3}" srcOrd="1" destOrd="0" parTransId="{AC267669-DDE4-4D72-881F-7DF084EB3185}" sibTransId="{FA47FCF9-5BA8-44C8-82FB-97AA0355F806}"/>
    <dgm:cxn modelId="{B3C87C35-DC6D-4E2E-8403-F57CE83EF7F3}" srcId="{4A5AF5C6-6314-4F6A-A7DD-398EF481BC8E}" destId="{2610ED94-B9AB-497E-8F83-9F209B8D1FBF}" srcOrd="4" destOrd="0" parTransId="{2AFA9221-0940-4558-BD4B-9A506E61F73D}" sibTransId="{1B120585-D8A2-415D-B141-192F56DC372A}"/>
    <dgm:cxn modelId="{8C513238-EFE8-4C2B-A57C-4E3D84BFB719}" type="presOf" srcId="{4A5AF5C6-6314-4F6A-A7DD-398EF481BC8E}" destId="{BA4573D7-E12A-42F9-8554-E6B5A0FBED79}" srcOrd="0" destOrd="0" presId="urn:microsoft.com/office/officeart/2008/layout/LinedList"/>
    <dgm:cxn modelId="{7F499943-9906-4BB7-828A-340942E6C9D6}" type="presOf" srcId="{8EE1F6D7-432F-43E6-B43E-8635457CAB14}" destId="{EBEB1C2B-A2AA-4EFD-B2A1-F8634E25761C}" srcOrd="0" destOrd="0" presId="urn:microsoft.com/office/officeart/2008/layout/LinedList"/>
    <dgm:cxn modelId="{140EE653-793D-45BA-BF3C-DBB637553BE1}" type="presOf" srcId="{5C3D9228-6138-4F91-AAD7-18AFDF9000B3}" destId="{DE3B4DD5-6588-41C2-91DC-7B551429EDC0}" srcOrd="0" destOrd="0" presId="urn:microsoft.com/office/officeart/2008/layout/LinedList"/>
    <dgm:cxn modelId="{43091B95-2D7A-4094-ABC5-831AF8D43F09}" srcId="{4A5AF5C6-6314-4F6A-A7DD-398EF481BC8E}" destId="{5D16E126-AFDE-496F-B818-DA218DDF010A}" srcOrd="6" destOrd="0" parTransId="{0DF22376-93C9-4DFD-9664-E31EC9ABE630}" sibTransId="{979D99DA-B7AD-4313-AD31-FF0F0BEC0F97}"/>
    <dgm:cxn modelId="{48C0EA98-1C81-4646-8A0F-0E32E1C00E1D}" type="presOf" srcId="{49002845-8317-4383-9D03-AE294E2BEFF3}" destId="{784C5139-8DB1-4907-85FB-814FE23B5EF6}" srcOrd="0" destOrd="0" presId="urn:microsoft.com/office/officeart/2008/layout/LinedList"/>
    <dgm:cxn modelId="{A35CBBA4-315C-4E98-A7C3-456DC8A26D4C}" srcId="{4A5AF5C6-6314-4F6A-A7DD-398EF481BC8E}" destId="{E7A5CF3F-9534-4362-BF4B-B7C324907345}" srcOrd="2" destOrd="0" parTransId="{608E90FE-6746-4CB5-85B1-0619E72F4225}" sibTransId="{DE92C702-78EB-41D0-A49F-D9F0000374CC}"/>
    <dgm:cxn modelId="{CB7575BA-7754-4BCD-9F5C-D5F6C049CAB6}" type="presOf" srcId="{E7A5CF3F-9534-4362-BF4B-B7C324907345}" destId="{5107A710-FB1A-4BE3-9785-5B610D0B19EA}" srcOrd="0" destOrd="0" presId="urn:microsoft.com/office/officeart/2008/layout/LinedList"/>
    <dgm:cxn modelId="{E77EC9BA-CB44-4C03-BE53-6FD7CA9F5219}" type="presOf" srcId="{1AE63BE4-0073-491A-BDFE-5174B9E291A1}" destId="{7FD1C442-5F52-4D17-8C37-0A19C75E3CAD}" srcOrd="0" destOrd="0" presId="urn:microsoft.com/office/officeart/2008/layout/LinedList"/>
    <dgm:cxn modelId="{17A93BC4-2D46-42EC-AF0C-BD2D217866A9}" srcId="{4A5AF5C6-6314-4F6A-A7DD-398EF481BC8E}" destId="{49002845-8317-4383-9D03-AE294E2BEFF3}" srcOrd="0" destOrd="0" parTransId="{19005877-B4E9-4499-BE14-FF976441C094}" sibTransId="{34B8B756-7911-45A6-B389-8F7CC5BE0DCF}"/>
    <dgm:cxn modelId="{CE64B2E3-957E-4094-982D-0D6F7FA3860E}" type="presOf" srcId="{2610ED94-B9AB-497E-8F83-9F209B8D1FBF}" destId="{EFD826E9-9F4D-49A8-81BC-7753303D67A7}" srcOrd="0" destOrd="0" presId="urn:microsoft.com/office/officeart/2008/layout/LinedList"/>
    <dgm:cxn modelId="{899B25EA-8A58-408C-859A-443583E89D72}" type="presParOf" srcId="{BA4573D7-E12A-42F9-8554-E6B5A0FBED79}" destId="{99E04AD5-0409-442B-B101-0C4E0B114F6E}" srcOrd="0" destOrd="0" presId="urn:microsoft.com/office/officeart/2008/layout/LinedList"/>
    <dgm:cxn modelId="{766FE57B-2DEF-46D4-BA9C-622EB8D5763C}" type="presParOf" srcId="{BA4573D7-E12A-42F9-8554-E6B5A0FBED79}" destId="{5B940D3C-611D-48F2-8292-C2D809FD71AD}" srcOrd="1" destOrd="0" presId="urn:microsoft.com/office/officeart/2008/layout/LinedList"/>
    <dgm:cxn modelId="{9F31C6C5-E592-473C-A44A-4920D060486F}" type="presParOf" srcId="{5B940D3C-611D-48F2-8292-C2D809FD71AD}" destId="{784C5139-8DB1-4907-85FB-814FE23B5EF6}" srcOrd="0" destOrd="0" presId="urn:microsoft.com/office/officeart/2008/layout/LinedList"/>
    <dgm:cxn modelId="{EFC1DEDB-B95D-41FB-844F-05B6436E82FB}" type="presParOf" srcId="{5B940D3C-611D-48F2-8292-C2D809FD71AD}" destId="{7107C9E6-9E50-4B89-ACE6-565B174B18C2}" srcOrd="1" destOrd="0" presId="urn:microsoft.com/office/officeart/2008/layout/LinedList"/>
    <dgm:cxn modelId="{4B6A4E40-58CE-4B33-A5C5-A52483830D9F}" type="presParOf" srcId="{BA4573D7-E12A-42F9-8554-E6B5A0FBED79}" destId="{5FDA7BD6-67E9-45F5-9116-60ECDB029F56}" srcOrd="2" destOrd="0" presId="urn:microsoft.com/office/officeart/2008/layout/LinedList"/>
    <dgm:cxn modelId="{51C6A631-4295-406E-BA00-8668B2160BD2}" type="presParOf" srcId="{BA4573D7-E12A-42F9-8554-E6B5A0FBED79}" destId="{44C20557-323D-4E22-884F-CE85E9DBF977}" srcOrd="3" destOrd="0" presId="urn:microsoft.com/office/officeart/2008/layout/LinedList"/>
    <dgm:cxn modelId="{BEEC5C6A-16A5-4A60-ADB6-455221867158}" type="presParOf" srcId="{44C20557-323D-4E22-884F-CE85E9DBF977}" destId="{DE3B4DD5-6588-41C2-91DC-7B551429EDC0}" srcOrd="0" destOrd="0" presId="urn:microsoft.com/office/officeart/2008/layout/LinedList"/>
    <dgm:cxn modelId="{19C69A5B-D8B2-4806-9A2D-04555E934E6B}" type="presParOf" srcId="{44C20557-323D-4E22-884F-CE85E9DBF977}" destId="{DCABDC1B-53CA-49E4-8116-C11E08C0653B}" srcOrd="1" destOrd="0" presId="urn:microsoft.com/office/officeart/2008/layout/LinedList"/>
    <dgm:cxn modelId="{8DED781F-DB74-40B0-8A24-7B3C09CB1798}" type="presParOf" srcId="{BA4573D7-E12A-42F9-8554-E6B5A0FBED79}" destId="{19527C49-F8BE-4733-9E5B-360BD1874D2B}" srcOrd="4" destOrd="0" presId="urn:microsoft.com/office/officeart/2008/layout/LinedList"/>
    <dgm:cxn modelId="{F503C977-712A-4F9C-8782-DC629974EF86}" type="presParOf" srcId="{BA4573D7-E12A-42F9-8554-E6B5A0FBED79}" destId="{F8E2D838-3836-40D5-9544-F4A47CE219CC}" srcOrd="5" destOrd="0" presId="urn:microsoft.com/office/officeart/2008/layout/LinedList"/>
    <dgm:cxn modelId="{6246E08C-7418-4C77-8B87-F23077D1E789}" type="presParOf" srcId="{F8E2D838-3836-40D5-9544-F4A47CE219CC}" destId="{5107A710-FB1A-4BE3-9785-5B610D0B19EA}" srcOrd="0" destOrd="0" presId="urn:microsoft.com/office/officeart/2008/layout/LinedList"/>
    <dgm:cxn modelId="{0FB9DC62-AC6D-4BB3-9FF5-0439CFB31464}" type="presParOf" srcId="{F8E2D838-3836-40D5-9544-F4A47CE219CC}" destId="{FE4D2138-BDAE-467D-B71C-18BCC46EDF45}" srcOrd="1" destOrd="0" presId="urn:microsoft.com/office/officeart/2008/layout/LinedList"/>
    <dgm:cxn modelId="{15EDACE0-821B-42A1-A60E-095F3500343D}" type="presParOf" srcId="{BA4573D7-E12A-42F9-8554-E6B5A0FBED79}" destId="{5883488C-06D8-4DC6-BBCE-33AC2144D1B4}" srcOrd="6" destOrd="0" presId="urn:microsoft.com/office/officeart/2008/layout/LinedList"/>
    <dgm:cxn modelId="{CEDAD6D5-BB63-4B36-B197-67C546197172}" type="presParOf" srcId="{BA4573D7-E12A-42F9-8554-E6B5A0FBED79}" destId="{7CC59B55-B8AE-4F65-A154-F3F10566BA27}" srcOrd="7" destOrd="0" presId="urn:microsoft.com/office/officeart/2008/layout/LinedList"/>
    <dgm:cxn modelId="{AFE2519A-BDC9-4F42-B99F-AF81F51BF576}" type="presParOf" srcId="{7CC59B55-B8AE-4F65-A154-F3F10566BA27}" destId="{7FD1C442-5F52-4D17-8C37-0A19C75E3CAD}" srcOrd="0" destOrd="0" presId="urn:microsoft.com/office/officeart/2008/layout/LinedList"/>
    <dgm:cxn modelId="{8F6BC760-88B0-498F-9417-E73427895D8C}" type="presParOf" srcId="{7CC59B55-B8AE-4F65-A154-F3F10566BA27}" destId="{9DF128B1-B855-4DC1-91DD-1A6B5071BC55}" srcOrd="1" destOrd="0" presId="urn:microsoft.com/office/officeart/2008/layout/LinedList"/>
    <dgm:cxn modelId="{8431B649-5EAE-44F1-813D-995CB6C9B8FD}" type="presParOf" srcId="{BA4573D7-E12A-42F9-8554-E6B5A0FBED79}" destId="{115E1F91-CFE5-4CBF-B816-EDA6B66041CF}" srcOrd="8" destOrd="0" presId="urn:microsoft.com/office/officeart/2008/layout/LinedList"/>
    <dgm:cxn modelId="{C78532C4-987A-4A40-949A-ED33E13987E6}" type="presParOf" srcId="{BA4573D7-E12A-42F9-8554-E6B5A0FBED79}" destId="{43C9779E-3237-4512-A56E-B606F316F486}" srcOrd="9" destOrd="0" presId="urn:microsoft.com/office/officeart/2008/layout/LinedList"/>
    <dgm:cxn modelId="{69C79CB7-29AE-43C9-B84B-299C23625E71}" type="presParOf" srcId="{43C9779E-3237-4512-A56E-B606F316F486}" destId="{EFD826E9-9F4D-49A8-81BC-7753303D67A7}" srcOrd="0" destOrd="0" presId="urn:microsoft.com/office/officeart/2008/layout/LinedList"/>
    <dgm:cxn modelId="{CD9B2717-D4B2-408B-ADB1-FB1F1904A7D3}" type="presParOf" srcId="{43C9779E-3237-4512-A56E-B606F316F486}" destId="{1EC9388F-CCA2-4D31-B1CE-F52C88E8AAD3}" srcOrd="1" destOrd="0" presId="urn:microsoft.com/office/officeart/2008/layout/LinedList"/>
    <dgm:cxn modelId="{3FF679CF-A5FD-45BE-9C43-464C0D8EEFC3}" type="presParOf" srcId="{BA4573D7-E12A-42F9-8554-E6B5A0FBED79}" destId="{EE8F552F-2A49-409D-8448-88BADCFA83A5}" srcOrd="10" destOrd="0" presId="urn:microsoft.com/office/officeart/2008/layout/LinedList"/>
    <dgm:cxn modelId="{31811A8F-C430-4CC0-BDDB-1304CC13EFF8}" type="presParOf" srcId="{BA4573D7-E12A-42F9-8554-E6B5A0FBED79}" destId="{9BF74BF4-E829-4128-A233-5B16F133B564}" srcOrd="11" destOrd="0" presId="urn:microsoft.com/office/officeart/2008/layout/LinedList"/>
    <dgm:cxn modelId="{09DFE649-0EF9-4D14-A689-00F462A35D4A}" type="presParOf" srcId="{9BF74BF4-E829-4128-A233-5B16F133B564}" destId="{EBEB1C2B-A2AA-4EFD-B2A1-F8634E25761C}" srcOrd="0" destOrd="0" presId="urn:microsoft.com/office/officeart/2008/layout/LinedList"/>
    <dgm:cxn modelId="{BDECA2B3-50DB-4FC3-A6E1-64F95526B15D}" type="presParOf" srcId="{9BF74BF4-E829-4128-A233-5B16F133B564}" destId="{1EB32159-BA36-4C24-8069-D4A7B997967F}" srcOrd="1" destOrd="0" presId="urn:microsoft.com/office/officeart/2008/layout/LinedList"/>
    <dgm:cxn modelId="{DECC59A8-E466-4E2C-AB0C-EBA60370E737}" type="presParOf" srcId="{BA4573D7-E12A-42F9-8554-E6B5A0FBED79}" destId="{9116E646-250F-45BF-9B2B-89854AD7C2B4}" srcOrd="12" destOrd="0" presId="urn:microsoft.com/office/officeart/2008/layout/LinedList"/>
    <dgm:cxn modelId="{A905D6B4-83C6-4189-8E5F-66FA64F485B6}" type="presParOf" srcId="{BA4573D7-E12A-42F9-8554-E6B5A0FBED79}" destId="{A239BD52-9D46-42C7-8BB4-8D0274583222}" srcOrd="13" destOrd="0" presId="urn:microsoft.com/office/officeart/2008/layout/LinedList"/>
    <dgm:cxn modelId="{78A371B7-D0B9-4157-86E1-CC52DEC9572D}" type="presParOf" srcId="{A239BD52-9D46-42C7-8BB4-8D0274583222}" destId="{04A2F31F-88D2-4111-B88A-0AD3BF63A563}" srcOrd="0" destOrd="0" presId="urn:microsoft.com/office/officeart/2008/layout/LinedList"/>
    <dgm:cxn modelId="{9BCFC907-B83F-496A-8688-02063AE36AB6}" type="presParOf" srcId="{A239BD52-9D46-42C7-8BB4-8D0274583222}" destId="{CDD7A97F-2F6A-4794-9831-C0B574C6B40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4EE68-FC3C-4047-8F07-F2477B795E66}">
      <dsp:nvSpPr>
        <dsp:cNvPr id="0" name=""/>
        <dsp:cNvSpPr/>
      </dsp:nvSpPr>
      <dsp:spPr>
        <a:xfrm>
          <a:off x="0" y="2925"/>
          <a:ext cx="625686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A463D-DCC3-42EE-99DB-4811BC6F0DE1}">
      <dsp:nvSpPr>
        <dsp:cNvPr id="0" name=""/>
        <dsp:cNvSpPr/>
      </dsp:nvSpPr>
      <dsp:spPr>
        <a:xfrm>
          <a:off x="0" y="2925"/>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Does God exist, and does he care for me?</a:t>
          </a:r>
        </a:p>
      </dsp:txBody>
      <dsp:txXfrm>
        <a:off x="0" y="2925"/>
        <a:ext cx="6256865" cy="997617"/>
      </dsp:txXfrm>
    </dsp:sp>
    <dsp:sp modelId="{59236569-9D73-4EA2-9D92-42081DC6B339}">
      <dsp:nvSpPr>
        <dsp:cNvPr id="0" name=""/>
        <dsp:cNvSpPr/>
      </dsp:nvSpPr>
      <dsp:spPr>
        <a:xfrm>
          <a:off x="0" y="1000543"/>
          <a:ext cx="6256865"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A695B-69D1-4160-BF7D-986F98F9C7F2}">
      <dsp:nvSpPr>
        <dsp:cNvPr id="0" name=""/>
        <dsp:cNvSpPr/>
      </dsp:nvSpPr>
      <dsp:spPr>
        <a:xfrm>
          <a:off x="0" y="1000543"/>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Did this pregnancy represent a life and not just potential life?</a:t>
          </a:r>
        </a:p>
      </dsp:txBody>
      <dsp:txXfrm>
        <a:off x="0" y="1000543"/>
        <a:ext cx="6256865" cy="997617"/>
      </dsp:txXfrm>
    </dsp:sp>
    <dsp:sp modelId="{38B37635-BEC1-40CD-9382-E150C5E8BB1A}">
      <dsp:nvSpPr>
        <dsp:cNvPr id="0" name=""/>
        <dsp:cNvSpPr/>
      </dsp:nvSpPr>
      <dsp:spPr>
        <a:xfrm>
          <a:off x="0" y="1998160"/>
          <a:ext cx="6256865"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18BD8-F84E-4EF0-A2D8-FBD2AA6DC984}">
      <dsp:nvSpPr>
        <dsp:cNvPr id="0" name=""/>
        <dsp:cNvSpPr/>
      </dsp:nvSpPr>
      <dsp:spPr>
        <a:xfrm>
          <a:off x="0" y="1998160"/>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Is this loss a punishment? How can I be forgiven?</a:t>
          </a:r>
        </a:p>
      </dsp:txBody>
      <dsp:txXfrm>
        <a:off x="0" y="1998160"/>
        <a:ext cx="6256865" cy="997617"/>
      </dsp:txXfrm>
    </dsp:sp>
    <dsp:sp modelId="{0EE067E3-E030-443E-BA44-086F9065FD79}">
      <dsp:nvSpPr>
        <dsp:cNvPr id="0" name=""/>
        <dsp:cNvSpPr/>
      </dsp:nvSpPr>
      <dsp:spPr>
        <a:xfrm>
          <a:off x="0" y="2995778"/>
          <a:ext cx="6256865"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6584C-0AB9-4BF1-8E47-DEC50F6AE198}">
      <dsp:nvSpPr>
        <dsp:cNvPr id="0" name=""/>
        <dsp:cNvSpPr/>
      </dsp:nvSpPr>
      <dsp:spPr>
        <a:xfrm>
          <a:off x="0" y="2995778"/>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Is abortion wrong and a sin?</a:t>
          </a:r>
        </a:p>
      </dsp:txBody>
      <dsp:txXfrm>
        <a:off x="0" y="2995778"/>
        <a:ext cx="6256865" cy="997617"/>
      </dsp:txXfrm>
    </dsp:sp>
    <dsp:sp modelId="{116FDBD9-5ECD-4F18-A275-593E389E910D}">
      <dsp:nvSpPr>
        <dsp:cNvPr id="0" name=""/>
        <dsp:cNvSpPr/>
      </dsp:nvSpPr>
      <dsp:spPr>
        <a:xfrm>
          <a:off x="0" y="3993396"/>
          <a:ext cx="6256865"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6E5D3-425A-4C42-98CA-2FF610AD8BF8}">
      <dsp:nvSpPr>
        <dsp:cNvPr id="0" name=""/>
        <dsp:cNvSpPr/>
      </dsp:nvSpPr>
      <dsp:spPr>
        <a:xfrm>
          <a:off x="0" y="3993396"/>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How can I overcome shame from acting against my moral values?</a:t>
          </a:r>
        </a:p>
      </dsp:txBody>
      <dsp:txXfrm>
        <a:off x="0" y="3993396"/>
        <a:ext cx="6256865" cy="997617"/>
      </dsp:txXfrm>
    </dsp:sp>
    <dsp:sp modelId="{432C2EA1-ED6F-479D-A590-891EF18F08ED}">
      <dsp:nvSpPr>
        <dsp:cNvPr id="0" name=""/>
        <dsp:cNvSpPr/>
      </dsp:nvSpPr>
      <dsp:spPr>
        <a:xfrm>
          <a:off x="0" y="4991013"/>
          <a:ext cx="625686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19B22-AAAF-4449-BB3C-5C4CFCE722DD}">
      <dsp:nvSpPr>
        <dsp:cNvPr id="0" name=""/>
        <dsp:cNvSpPr/>
      </dsp:nvSpPr>
      <dsp:spPr>
        <a:xfrm>
          <a:off x="0" y="4991013"/>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How can I trust myself and others after this loss?</a:t>
          </a:r>
        </a:p>
      </dsp:txBody>
      <dsp:txXfrm>
        <a:off x="0" y="4991013"/>
        <a:ext cx="6256865" cy="997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2CBB-9F48-48D2-A200-F5B3ACBA69ED}">
      <dsp:nvSpPr>
        <dsp:cNvPr id="0" name=""/>
        <dsp:cNvSpPr/>
      </dsp:nvSpPr>
      <dsp:spPr>
        <a:xfrm>
          <a:off x="0" y="0"/>
          <a:ext cx="5062815" cy="11406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100000"/>
            </a:lnSpc>
            <a:spcBef>
              <a:spcPct val="0"/>
            </a:spcBef>
            <a:spcAft>
              <a:spcPct val="35000"/>
            </a:spcAft>
            <a:buNone/>
          </a:pPr>
          <a:r>
            <a:rPr lang="en-US" sz="3900" b="1" kern="1200"/>
            <a:t>KEY QUESTIONS</a:t>
          </a:r>
          <a:endParaRPr lang="en-US" sz="3900" kern="1200"/>
        </a:p>
      </dsp:txBody>
      <dsp:txXfrm>
        <a:off x="33408" y="33408"/>
        <a:ext cx="3735611" cy="1073806"/>
      </dsp:txXfrm>
    </dsp:sp>
    <dsp:sp modelId="{DCF73C54-7A86-4D02-BABF-E020592FD0D0}">
      <dsp:nvSpPr>
        <dsp:cNvPr id="0" name=""/>
        <dsp:cNvSpPr/>
      </dsp:nvSpPr>
      <dsp:spPr>
        <a:xfrm>
          <a:off x="424010" y="1348008"/>
          <a:ext cx="5062815" cy="11406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What happened to you?</a:t>
          </a:r>
        </a:p>
      </dsp:txBody>
      <dsp:txXfrm>
        <a:off x="457418" y="1381416"/>
        <a:ext cx="3830583" cy="1073806"/>
      </dsp:txXfrm>
    </dsp:sp>
    <dsp:sp modelId="{9CF9D36B-6E6C-4EF6-AF3E-429F5093F7BC}">
      <dsp:nvSpPr>
        <dsp:cNvPr id="0" name=""/>
        <dsp:cNvSpPr/>
      </dsp:nvSpPr>
      <dsp:spPr>
        <a:xfrm>
          <a:off x="878094" y="2696016"/>
          <a:ext cx="5062815" cy="11406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How do you make sense of what happened?</a:t>
          </a:r>
        </a:p>
      </dsp:txBody>
      <dsp:txXfrm>
        <a:off x="911502" y="2729424"/>
        <a:ext cx="3836912" cy="1073806"/>
      </dsp:txXfrm>
    </dsp:sp>
    <dsp:sp modelId="{BA0253AA-7FA9-4532-A2D4-49395305A0D3}">
      <dsp:nvSpPr>
        <dsp:cNvPr id="0" name=""/>
        <dsp:cNvSpPr/>
      </dsp:nvSpPr>
      <dsp:spPr>
        <a:xfrm>
          <a:off x="1490847" y="4044025"/>
          <a:ext cx="4612528" cy="11406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How does your story fit into the bigger story God is writing in the world?</a:t>
          </a:r>
        </a:p>
      </dsp:txBody>
      <dsp:txXfrm>
        <a:off x="1524255" y="4077433"/>
        <a:ext cx="3483949" cy="1073806"/>
      </dsp:txXfrm>
    </dsp:sp>
    <dsp:sp modelId="{CDB20091-39FD-498C-8105-BB27608EB2C0}">
      <dsp:nvSpPr>
        <dsp:cNvPr id="0" name=""/>
        <dsp:cNvSpPr/>
      </dsp:nvSpPr>
      <dsp:spPr>
        <a:xfrm>
          <a:off x="4321410" y="873613"/>
          <a:ext cx="741404" cy="74140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8226" y="873613"/>
        <a:ext cx="407772" cy="557907"/>
      </dsp:txXfrm>
    </dsp:sp>
    <dsp:sp modelId="{6C639135-782B-4DB9-AC14-01F807E54B57}">
      <dsp:nvSpPr>
        <dsp:cNvPr id="0" name=""/>
        <dsp:cNvSpPr/>
      </dsp:nvSpPr>
      <dsp:spPr>
        <a:xfrm>
          <a:off x="4745421" y="2221621"/>
          <a:ext cx="741404" cy="74140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12237" y="2221621"/>
        <a:ext cx="407772" cy="557907"/>
      </dsp:txXfrm>
    </dsp:sp>
    <dsp:sp modelId="{09E613B8-BFEC-4A9A-BF2D-3C6282B73B0C}">
      <dsp:nvSpPr>
        <dsp:cNvPr id="0" name=""/>
        <dsp:cNvSpPr/>
      </dsp:nvSpPr>
      <dsp:spPr>
        <a:xfrm>
          <a:off x="5163103" y="3569630"/>
          <a:ext cx="741404" cy="74140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29919" y="3569630"/>
        <a:ext cx="407772" cy="557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04AD5-0409-442B-B101-0C4E0B114F6E}">
      <dsp:nvSpPr>
        <dsp:cNvPr id="0" name=""/>
        <dsp:cNvSpPr/>
      </dsp:nvSpPr>
      <dsp:spPr>
        <a:xfrm>
          <a:off x="0" y="535"/>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C5139-8DB1-4907-85FB-814FE23B5EF6}">
      <dsp:nvSpPr>
        <dsp:cNvPr id="0" name=""/>
        <dsp:cNvSpPr/>
      </dsp:nvSpPr>
      <dsp:spPr>
        <a:xfrm>
          <a:off x="0" y="535"/>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Would it help to talk about it?</a:t>
          </a:r>
        </a:p>
      </dsp:txBody>
      <dsp:txXfrm>
        <a:off x="0" y="535"/>
        <a:ext cx="6269154" cy="626784"/>
      </dsp:txXfrm>
    </dsp:sp>
    <dsp:sp modelId="{5FDA7BD6-67E9-45F5-9116-60ECDB029F56}">
      <dsp:nvSpPr>
        <dsp:cNvPr id="0" name=""/>
        <dsp:cNvSpPr/>
      </dsp:nvSpPr>
      <dsp:spPr>
        <a:xfrm>
          <a:off x="0" y="627320"/>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B4DD5-6588-41C2-91DC-7B551429EDC0}">
      <dsp:nvSpPr>
        <dsp:cNvPr id="0" name=""/>
        <dsp:cNvSpPr/>
      </dsp:nvSpPr>
      <dsp:spPr>
        <a:xfrm>
          <a:off x="0" y="627320"/>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Would you like to have a memorial service?</a:t>
          </a:r>
        </a:p>
      </dsp:txBody>
      <dsp:txXfrm>
        <a:off x="0" y="627320"/>
        <a:ext cx="6269154" cy="626784"/>
      </dsp:txXfrm>
    </dsp:sp>
    <dsp:sp modelId="{19527C49-F8BE-4733-9E5B-360BD1874D2B}">
      <dsp:nvSpPr>
        <dsp:cNvPr id="0" name=""/>
        <dsp:cNvSpPr/>
      </dsp:nvSpPr>
      <dsp:spPr>
        <a:xfrm>
          <a:off x="0" y="1254105"/>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7A710-FB1A-4BE3-9785-5B610D0B19EA}">
      <dsp:nvSpPr>
        <dsp:cNvPr id="0" name=""/>
        <dsp:cNvSpPr/>
      </dsp:nvSpPr>
      <dsp:spPr>
        <a:xfrm>
          <a:off x="0" y="1254105"/>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Here is some food that I made for you.</a:t>
          </a:r>
        </a:p>
      </dsp:txBody>
      <dsp:txXfrm>
        <a:off x="0" y="1254105"/>
        <a:ext cx="6269154" cy="626784"/>
      </dsp:txXfrm>
    </dsp:sp>
    <dsp:sp modelId="{5883488C-06D8-4DC6-BBCE-33AC2144D1B4}">
      <dsp:nvSpPr>
        <dsp:cNvPr id="0" name=""/>
        <dsp:cNvSpPr/>
      </dsp:nvSpPr>
      <dsp:spPr>
        <a:xfrm>
          <a:off x="0" y="1880890"/>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1C442-5F52-4D17-8C37-0A19C75E3CAD}">
      <dsp:nvSpPr>
        <dsp:cNvPr id="0" name=""/>
        <dsp:cNvSpPr/>
      </dsp:nvSpPr>
      <dsp:spPr>
        <a:xfrm>
          <a:off x="0" y="1880890"/>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My heart breaks for you. Is there anything that I can do to help?</a:t>
          </a:r>
        </a:p>
      </dsp:txBody>
      <dsp:txXfrm>
        <a:off x="0" y="1880890"/>
        <a:ext cx="6269154" cy="626784"/>
      </dsp:txXfrm>
    </dsp:sp>
    <dsp:sp modelId="{115E1F91-CFE5-4CBF-B816-EDA6B66041CF}">
      <dsp:nvSpPr>
        <dsp:cNvPr id="0" name=""/>
        <dsp:cNvSpPr/>
      </dsp:nvSpPr>
      <dsp:spPr>
        <a:xfrm>
          <a:off x="0" y="2507675"/>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826E9-9F4D-49A8-81BC-7753303D67A7}">
      <dsp:nvSpPr>
        <dsp:cNvPr id="0" name=""/>
        <dsp:cNvSpPr/>
      </dsp:nvSpPr>
      <dsp:spPr>
        <a:xfrm>
          <a:off x="0" y="2507675"/>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 one is judging you.</a:t>
          </a:r>
        </a:p>
      </dsp:txBody>
      <dsp:txXfrm>
        <a:off x="0" y="2507675"/>
        <a:ext cx="6269154" cy="626784"/>
      </dsp:txXfrm>
    </dsp:sp>
    <dsp:sp modelId="{EE8F552F-2A49-409D-8448-88BADCFA83A5}">
      <dsp:nvSpPr>
        <dsp:cNvPr id="0" name=""/>
        <dsp:cNvSpPr/>
      </dsp:nvSpPr>
      <dsp:spPr>
        <a:xfrm>
          <a:off x="0" y="3134460"/>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B1C2B-A2AA-4EFD-B2A1-F8634E25761C}">
      <dsp:nvSpPr>
        <dsp:cNvPr id="0" name=""/>
        <dsp:cNvSpPr/>
      </dsp:nvSpPr>
      <dsp:spPr>
        <a:xfrm>
          <a:off x="0" y="3134460"/>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 don’t know what to say, but I am here to listen.</a:t>
          </a:r>
        </a:p>
      </dsp:txBody>
      <dsp:txXfrm>
        <a:off x="0" y="3134460"/>
        <a:ext cx="6269154" cy="626784"/>
      </dsp:txXfrm>
    </dsp:sp>
    <dsp:sp modelId="{9116E646-250F-45BF-9B2B-89854AD7C2B4}">
      <dsp:nvSpPr>
        <dsp:cNvPr id="0" name=""/>
        <dsp:cNvSpPr/>
      </dsp:nvSpPr>
      <dsp:spPr>
        <a:xfrm>
          <a:off x="0" y="3761245"/>
          <a:ext cx="62691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2F31F-88D2-4111-B88A-0AD3BF63A563}">
      <dsp:nvSpPr>
        <dsp:cNvPr id="0" name=""/>
        <dsp:cNvSpPr/>
      </dsp:nvSpPr>
      <dsp:spPr>
        <a:xfrm>
          <a:off x="0" y="3761245"/>
          <a:ext cx="6269154" cy="62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 are not alone. I am here for you. And I always will be.</a:t>
          </a:r>
        </a:p>
      </dsp:txBody>
      <dsp:txXfrm>
        <a:off x="0" y="3761245"/>
        <a:ext cx="6269154" cy="6267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F2665-7272-D2E7-2ED5-6538DB16917C}"/>
              </a:ext>
            </a:extLst>
          </p:cNvPr>
          <p:cNvSpPr>
            <a:spLocks noGrp="1"/>
          </p:cNvSpPr>
          <p:nvPr>
            <p:ph type="hdr" sz="quarter"/>
          </p:nvPr>
        </p:nvSpPr>
        <p:spPr>
          <a:xfrm>
            <a:off x="0" y="0"/>
            <a:ext cx="3077739" cy="453451"/>
          </a:xfrm>
          <a:prstGeom prst="rect">
            <a:avLst/>
          </a:prstGeom>
        </p:spPr>
        <p:txBody>
          <a:bodyPr vert="horz" lIns="92224" tIns="46113" rIns="92224" bIns="46113" rtlCol="0"/>
          <a:lstStyle>
            <a:lvl1pPr algn="l">
              <a:defRPr sz="1200"/>
            </a:lvl1pPr>
          </a:lstStyle>
          <a:p>
            <a:r>
              <a:rPr lang="en-US"/>
              <a:t>Cradle My Heart Pastor's Seminar</a:t>
            </a:r>
          </a:p>
        </p:txBody>
      </p:sp>
      <p:sp>
        <p:nvSpPr>
          <p:cNvPr id="3" name="Date Placeholder 2">
            <a:extLst>
              <a:ext uri="{FF2B5EF4-FFF2-40B4-BE49-F238E27FC236}">
                <a16:creationId xmlns:a16="http://schemas.microsoft.com/office/drawing/2014/main" id="{DB569A52-6F93-8460-6970-56650D7FEF10}"/>
              </a:ext>
            </a:extLst>
          </p:cNvPr>
          <p:cNvSpPr>
            <a:spLocks noGrp="1"/>
          </p:cNvSpPr>
          <p:nvPr>
            <p:ph type="dt" sz="quarter" idx="1"/>
          </p:nvPr>
        </p:nvSpPr>
        <p:spPr>
          <a:xfrm>
            <a:off x="4023092" y="0"/>
            <a:ext cx="3077739" cy="453451"/>
          </a:xfrm>
          <a:prstGeom prst="rect">
            <a:avLst/>
          </a:prstGeom>
        </p:spPr>
        <p:txBody>
          <a:bodyPr vert="horz" lIns="92224" tIns="46113" rIns="92224" bIns="46113" rtlCol="0"/>
          <a:lstStyle>
            <a:lvl1pPr algn="r">
              <a:defRPr sz="1200"/>
            </a:lvl1pPr>
          </a:lstStyle>
          <a:p>
            <a:r>
              <a:rPr lang="en-US"/>
              <a:t>9/25/2025</a:t>
            </a:r>
          </a:p>
        </p:txBody>
      </p:sp>
      <p:sp>
        <p:nvSpPr>
          <p:cNvPr id="4" name="Footer Placeholder 3">
            <a:extLst>
              <a:ext uri="{FF2B5EF4-FFF2-40B4-BE49-F238E27FC236}">
                <a16:creationId xmlns:a16="http://schemas.microsoft.com/office/drawing/2014/main" id="{B9600024-1572-385A-FA86-58C9FEB756B8}"/>
              </a:ext>
            </a:extLst>
          </p:cNvPr>
          <p:cNvSpPr>
            <a:spLocks noGrp="1"/>
          </p:cNvSpPr>
          <p:nvPr>
            <p:ph type="ftr" sz="quarter" idx="2"/>
          </p:nvPr>
        </p:nvSpPr>
        <p:spPr>
          <a:xfrm>
            <a:off x="0" y="8584189"/>
            <a:ext cx="3077739" cy="453450"/>
          </a:xfrm>
          <a:prstGeom prst="rect">
            <a:avLst/>
          </a:prstGeom>
        </p:spPr>
        <p:txBody>
          <a:bodyPr vert="horz" lIns="92224" tIns="46113" rIns="92224" bIns="46113" rtlCol="0" anchor="b"/>
          <a:lstStyle>
            <a:lvl1pPr algn="l">
              <a:defRPr sz="1200"/>
            </a:lvl1pPr>
          </a:lstStyle>
          <a:p>
            <a:r>
              <a:rPr lang="en-US"/>
              <a:t>kimketola.com</a:t>
            </a:r>
          </a:p>
        </p:txBody>
      </p:sp>
      <p:sp>
        <p:nvSpPr>
          <p:cNvPr id="5" name="Slide Number Placeholder 4">
            <a:extLst>
              <a:ext uri="{FF2B5EF4-FFF2-40B4-BE49-F238E27FC236}">
                <a16:creationId xmlns:a16="http://schemas.microsoft.com/office/drawing/2014/main" id="{CF7367B0-AD39-D928-F941-0E5731EE3EE4}"/>
              </a:ext>
            </a:extLst>
          </p:cNvPr>
          <p:cNvSpPr>
            <a:spLocks noGrp="1"/>
          </p:cNvSpPr>
          <p:nvPr>
            <p:ph type="sldNum" sz="quarter" idx="3"/>
          </p:nvPr>
        </p:nvSpPr>
        <p:spPr>
          <a:xfrm>
            <a:off x="4023092" y="8584189"/>
            <a:ext cx="3077739" cy="453450"/>
          </a:xfrm>
          <a:prstGeom prst="rect">
            <a:avLst/>
          </a:prstGeom>
        </p:spPr>
        <p:txBody>
          <a:bodyPr vert="horz" lIns="92224" tIns="46113" rIns="92224" bIns="46113" rtlCol="0" anchor="b"/>
          <a:lstStyle>
            <a:lvl1pPr algn="r">
              <a:defRPr sz="1200"/>
            </a:lvl1pPr>
          </a:lstStyle>
          <a:p>
            <a:fld id="{929547E2-15B1-4281-BF93-62A84AF944DA}" type="slidenum">
              <a:rPr lang="en-US" smtClean="0"/>
              <a:t>‹#›</a:t>
            </a:fld>
            <a:endParaRPr lang="en-US"/>
          </a:p>
        </p:txBody>
      </p:sp>
    </p:spTree>
    <p:extLst>
      <p:ext uri="{BB962C8B-B14F-4D97-AF65-F5344CB8AC3E}">
        <p14:creationId xmlns:p14="http://schemas.microsoft.com/office/powerpoint/2010/main" val="11277677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2224" tIns="46113" rIns="92224" bIns="46113" rtlCol="0"/>
          <a:lstStyle>
            <a:lvl1pPr algn="l">
              <a:defRPr sz="1200"/>
            </a:lvl1pPr>
          </a:lstStyle>
          <a:p>
            <a:r>
              <a:rPr lang="en-US"/>
              <a:t>Cradle My Heart Pastor's Seminar</a:t>
            </a:r>
          </a:p>
        </p:txBody>
      </p:sp>
      <p:sp>
        <p:nvSpPr>
          <p:cNvPr id="3" name="Date Placeholder 2"/>
          <p:cNvSpPr>
            <a:spLocks noGrp="1"/>
          </p:cNvSpPr>
          <p:nvPr>
            <p:ph type="dt" idx="1"/>
          </p:nvPr>
        </p:nvSpPr>
        <p:spPr>
          <a:xfrm>
            <a:off x="4023092" y="0"/>
            <a:ext cx="3077739" cy="453451"/>
          </a:xfrm>
          <a:prstGeom prst="rect">
            <a:avLst/>
          </a:prstGeom>
        </p:spPr>
        <p:txBody>
          <a:bodyPr vert="horz" lIns="92224" tIns="46113" rIns="92224" bIns="46113" rtlCol="0"/>
          <a:lstStyle>
            <a:lvl1pPr algn="r">
              <a:defRPr sz="1200"/>
            </a:lvl1pPr>
          </a:lstStyle>
          <a:p>
            <a:r>
              <a:rPr lang="en-US"/>
              <a:t>9/25/2025</a:t>
            </a:r>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2224" tIns="46113" rIns="92224" bIns="46113" rtlCol="0" anchor="ctr"/>
          <a:lstStyle/>
          <a:p>
            <a:endParaRPr lang="en-US"/>
          </a:p>
        </p:txBody>
      </p:sp>
      <p:sp>
        <p:nvSpPr>
          <p:cNvPr id="5" name="Notes Placeholder 4"/>
          <p:cNvSpPr>
            <a:spLocks noGrp="1"/>
          </p:cNvSpPr>
          <p:nvPr>
            <p:ph type="body" sz="quarter" idx="3"/>
          </p:nvPr>
        </p:nvSpPr>
        <p:spPr>
          <a:xfrm>
            <a:off x="710248" y="4349364"/>
            <a:ext cx="5681980" cy="3558570"/>
          </a:xfrm>
          <a:prstGeom prst="rect">
            <a:avLst/>
          </a:prstGeom>
        </p:spPr>
        <p:txBody>
          <a:bodyPr vert="horz" lIns="92224" tIns="46113" rIns="92224" bIns="46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9"/>
            <a:ext cx="3077739" cy="453450"/>
          </a:xfrm>
          <a:prstGeom prst="rect">
            <a:avLst/>
          </a:prstGeom>
        </p:spPr>
        <p:txBody>
          <a:bodyPr vert="horz" lIns="92224" tIns="46113" rIns="92224" bIns="46113" rtlCol="0" anchor="b"/>
          <a:lstStyle>
            <a:lvl1pPr algn="l">
              <a:defRPr sz="1200"/>
            </a:lvl1pPr>
          </a:lstStyle>
          <a:p>
            <a:r>
              <a:rPr lang="en-US"/>
              <a:t>kimketola.com</a:t>
            </a:r>
          </a:p>
        </p:txBody>
      </p:sp>
      <p:sp>
        <p:nvSpPr>
          <p:cNvPr id="7" name="Slide Number Placeholder 6"/>
          <p:cNvSpPr>
            <a:spLocks noGrp="1"/>
          </p:cNvSpPr>
          <p:nvPr>
            <p:ph type="sldNum" sz="quarter" idx="5"/>
          </p:nvPr>
        </p:nvSpPr>
        <p:spPr>
          <a:xfrm>
            <a:off x="4023092" y="8584189"/>
            <a:ext cx="3077739" cy="453450"/>
          </a:xfrm>
          <a:prstGeom prst="rect">
            <a:avLst/>
          </a:prstGeom>
        </p:spPr>
        <p:txBody>
          <a:bodyPr vert="horz" lIns="92224" tIns="46113" rIns="92224" bIns="46113" rtlCol="0" anchor="b"/>
          <a:lstStyle>
            <a:lvl1pPr algn="r">
              <a:defRPr sz="1200"/>
            </a:lvl1pPr>
          </a:lstStyle>
          <a:p>
            <a:fld id="{F5909CC3-3165-445A-9B43-07A9B5880566}" type="slidenum">
              <a:rPr lang="en-US" smtClean="0"/>
              <a:t>‹#›</a:t>
            </a:fld>
            <a:endParaRPr lang="en-US"/>
          </a:p>
        </p:txBody>
      </p:sp>
    </p:spTree>
    <p:extLst>
      <p:ext uri="{BB962C8B-B14F-4D97-AF65-F5344CB8AC3E}">
        <p14:creationId xmlns:p14="http://schemas.microsoft.com/office/powerpoint/2010/main" val="190856868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dpi.com/2077-1444/7/6/67/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cales.arabpsychology.com/terms/worshi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7"/>
              </a:spcAft>
            </a:pPr>
            <a:r>
              <a:rPr lang="en-US" dirty="0"/>
              <a:t>Quick survey</a:t>
            </a:r>
          </a:p>
          <a:p>
            <a:pPr>
              <a:lnSpc>
                <a:spcPct val="107000"/>
              </a:lnSpc>
              <a:spcAft>
                <a:spcPts val="807"/>
              </a:spcAft>
            </a:pPr>
            <a:r>
              <a:rPr lang="en-US" dirty="0"/>
              <a:t>How many of you know someone impacted by the loss of a child before of shortly after birth?</a:t>
            </a:r>
          </a:p>
          <a:p>
            <a:pPr>
              <a:lnSpc>
                <a:spcPct val="107000"/>
              </a:lnSpc>
              <a:spcAft>
                <a:spcPts val="807"/>
              </a:spcAft>
            </a:pPr>
            <a:endParaRPr lang="en-US" dirty="0"/>
          </a:p>
          <a:p>
            <a:pPr>
              <a:lnSpc>
                <a:spcPct val="107000"/>
              </a:lnSpc>
              <a:spcAft>
                <a:spcPts val="807"/>
              </a:spcAft>
            </a:pPr>
            <a:r>
              <a:rPr lang="en-US" dirty="0"/>
              <a:t>How many of you know someone impacted by the loss of a child due to infertility, a contested divorce or termination of rights due to incarceration?</a:t>
            </a:r>
          </a:p>
          <a:p>
            <a:pPr>
              <a:lnSpc>
                <a:spcPct val="107000"/>
              </a:lnSpc>
              <a:spcAft>
                <a:spcPts val="807"/>
              </a:spcAft>
            </a:pPr>
            <a:endParaRPr lang="en-US" dirty="0"/>
          </a:p>
          <a:p>
            <a:pPr>
              <a:lnSpc>
                <a:spcPct val="107000"/>
              </a:lnSpc>
              <a:spcAft>
                <a:spcPts val="807"/>
              </a:spcAft>
            </a:pPr>
            <a:endParaRPr lang="en-US" dirty="0"/>
          </a:p>
          <a:p>
            <a:pPr>
              <a:lnSpc>
                <a:spcPct val="107000"/>
              </a:lnSpc>
              <a:spcAft>
                <a:spcPts val="807"/>
              </a:spcAft>
            </a:pPr>
            <a:r>
              <a:rPr lang="en-US" dirty="0"/>
              <a:t>And how many of you felt adequately prepared by your study and training to address these losses with love and truth?</a:t>
            </a:r>
          </a:p>
        </p:txBody>
      </p:sp>
      <p:sp>
        <p:nvSpPr>
          <p:cNvPr id="4" name="Slide Number Placeholder 3"/>
          <p:cNvSpPr>
            <a:spLocks noGrp="1"/>
          </p:cNvSpPr>
          <p:nvPr>
            <p:ph type="sldNum" sz="quarter" idx="5"/>
          </p:nvPr>
        </p:nvSpPr>
        <p:spPr/>
        <p:txBody>
          <a:bodyPr/>
          <a:lstStyle/>
          <a:p>
            <a:fld id="{F5909CC3-3165-445A-9B43-07A9B5880566}" type="slidenum">
              <a:rPr lang="en-US" smtClean="0"/>
              <a:t>1</a:t>
            </a:fld>
            <a:endParaRPr lang="en-US"/>
          </a:p>
        </p:txBody>
      </p:sp>
      <p:sp>
        <p:nvSpPr>
          <p:cNvPr id="5" name="Footer Placeholder 4">
            <a:extLst>
              <a:ext uri="{FF2B5EF4-FFF2-40B4-BE49-F238E27FC236}">
                <a16:creationId xmlns:a16="http://schemas.microsoft.com/office/drawing/2014/main" id="{AEF40B84-E8C0-278D-D334-0F5A7A00E202}"/>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CE4AB05C-08EE-DB7C-A357-E7C8BE10120E}"/>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627D09CF-2965-8701-8016-A9683A5A7807}"/>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61091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2429">
              <a:defRPr/>
            </a:pPr>
            <a:r>
              <a:rPr lang="en-US" dirty="0"/>
              <a:t>From the Institute for Reproductive Grief Care</a:t>
            </a:r>
          </a:p>
          <a:p>
            <a:endParaRPr lang="en-US" dirty="0"/>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10</a:t>
            </a:fld>
            <a:endParaRPr lang="en-US"/>
          </a:p>
        </p:txBody>
      </p:sp>
      <p:sp>
        <p:nvSpPr>
          <p:cNvPr id="7" name="Date Placeholder 6">
            <a:extLst>
              <a:ext uri="{FF2B5EF4-FFF2-40B4-BE49-F238E27FC236}">
                <a16:creationId xmlns:a16="http://schemas.microsoft.com/office/drawing/2014/main" id="{54A85AB3-7494-86DA-B1D4-C3D92EB460F0}"/>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74506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A74C-3FB6-C869-8BAA-459B2C12B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3B059-CA50-350E-DFF1-D08F49AE3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4CA72-C00A-453F-EF7D-03FD40C4A298}"/>
              </a:ext>
            </a:extLst>
          </p:cNvPr>
          <p:cNvSpPr>
            <a:spLocks noGrp="1"/>
          </p:cNvSpPr>
          <p:nvPr>
            <p:ph type="body" idx="1"/>
          </p:nvPr>
        </p:nvSpPr>
        <p:spPr/>
        <p:txBody>
          <a:bodyPr/>
          <a:lstStyle/>
          <a:p>
            <a:pPr defTabSz="872429">
              <a:defRPr/>
            </a:pPr>
            <a:r>
              <a:rPr lang="en-US" dirty="0"/>
              <a:t>From the Institute for Reproductive Grief Care</a:t>
            </a:r>
          </a:p>
          <a:p>
            <a:endParaRPr lang="en-US" dirty="0"/>
          </a:p>
        </p:txBody>
      </p:sp>
      <p:sp>
        <p:nvSpPr>
          <p:cNvPr id="4" name="Header Placeholder 3">
            <a:extLst>
              <a:ext uri="{FF2B5EF4-FFF2-40B4-BE49-F238E27FC236}">
                <a16:creationId xmlns:a16="http://schemas.microsoft.com/office/drawing/2014/main" id="{16017DE2-199B-477C-52DC-2DE62B8FFECC}"/>
              </a:ext>
            </a:extLst>
          </p:cNvPr>
          <p:cNvSpPr>
            <a:spLocks noGrp="1"/>
          </p:cNvSpPr>
          <p:nvPr>
            <p:ph type="hdr" sz="quarter"/>
          </p:nvPr>
        </p:nvSpPr>
        <p:spPr/>
        <p:txBody>
          <a:bodyPr/>
          <a:lstStyle/>
          <a:p>
            <a:r>
              <a:rPr lang="en-US"/>
              <a:t>Cradle My Heart Pastor's Seminar</a:t>
            </a:r>
          </a:p>
        </p:txBody>
      </p:sp>
      <p:sp>
        <p:nvSpPr>
          <p:cNvPr id="5" name="Footer Placeholder 4">
            <a:extLst>
              <a:ext uri="{FF2B5EF4-FFF2-40B4-BE49-F238E27FC236}">
                <a16:creationId xmlns:a16="http://schemas.microsoft.com/office/drawing/2014/main" id="{D451DC58-A4F9-BD8C-3DB9-E1C681565E29}"/>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A9BFE686-BF5D-DE81-F4A4-703B87D6F63F}"/>
              </a:ext>
            </a:extLst>
          </p:cNvPr>
          <p:cNvSpPr>
            <a:spLocks noGrp="1"/>
          </p:cNvSpPr>
          <p:nvPr>
            <p:ph type="sldNum" sz="quarter" idx="5"/>
          </p:nvPr>
        </p:nvSpPr>
        <p:spPr/>
        <p:txBody>
          <a:bodyPr/>
          <a:lstStyle/>
          <a:p>
            <a:fld id="{F5909CC3-3165-445A-9B43-07A9B5880566}" type="slidenum">
              <a:rPr lang="en-US" smtClean="0"/>
              <a:t>11</a:t>
            </a:fld>
            <a:endParaRPr lang="en-US"/>
          </a:p>
        </p:txBody>
      </p:sp>
      <p:sp>
        <p:nvSpPr>
          <p:cNvPr id="7" name="Date Placeholder 6">
            <a:extLst>
              <a:ext uri="{FF2B5EF4-FFF2-40B4-BE49-F238E27FC236}">
                <a16:creationId xmlns:a16="http://schemas.microsoft.com/office/drawing/2014/main" id="{87C81DD2-EAB6-0A62-1FA2-F0EC2BB10A62}"/>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17629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From Cradle My Heart</a:t>
            </a:r>
          </a:p>
          <a:p>
            <a:r>
              <a:rPr lang="en-US" sz="800" dirty="0"/>
              <a:t>Pregnancy and infant loss is not mentioned in the Bible, but the needs of the human heart have not changed. Jesus ministered his healing love to people in ways that can still heal us today, even after abortion.</a:t>
            </a:r>
          </a:p>
          <a:p>
            <a:pPr marL="218107" indent="-218107">
              <a:buFont typeface="+mj-lt"/>
              <a:buAutoNum type="arabicPeriod"/>
            </a:pPr>
            <a:r>
              <a:rPr lang="en-US" sz="800" dirty="0"/>
              <a:t>The lame man at the pool learned to get up and move on from crippling blame.</a:t>
            </a:r>
          </a:p>
          <a:p>
            <a:pPr marL="218107" indent="-218107">
              <a:buFont typeface="+mj-lt"/>
              <a:buAutoNum type="arabicPeriod"/>
            </a:pPr>
            <a:r>
              <a:rPr lang="en-US" sz="800" dirty="0"/>
              <a:t>The woman at the well was thirsting for lasting love when Jesus revealed himself as one finally worthy of her worship</a:t>
            </a:r>
          </a:p>
          <a:p>
            <a:pPr marL="218107" indent="-218107">
              <a:buFont typeface="+mj-lt"/>
              <a:buAutoNum type="arabicPeriod"/>
            </a:pPr>
            <a:r>
              <a:rPr lang="en-US" sz="800" dirty="0"/>
              <a:t>Eve doubted God and the whole world has suffered as a result. Yet the whole world can be redeemed in the love of Jesus Christ</a:t>
            </a:r>
          </a:p>
          <a:p>
            <a:pPr marL="218107" indent="-218107">
              <a:buFont typeface="+mj-lt"/>
              <a:buAutoNum type="arabicPeriod"/>
            </a:pPr>
            <a:r>
              <a:rPr lang="en-US" sz="800" dirty="0"/>
              <a:t>The woman with the issue of blood spent all of her time and all of her money seeking healing. She learned to crawl when she met Jesus that day, and he gave her the opportunity to stand up unashamed and witness his purifying touch in her life</a:t>
            </a:r>
          </a:p>
          <a:p>
            <a:pPr marL="218107" indent="-218107">
              <a:buFont typeface="+mj-lt"/>
              <a:buAutoNum type="arabicPeriod"/>
            </a:pPr>
            <a:r>
              <a:rPr lang="en-US" sz="800" dirty="0"/>
              <a:t>The guards who gambled for his cloak could not have cared less about Jesus as they persecuted him prior to his execution, they were in it for personal gain. Yet he forgave them. How will he not forgive even us, no matter how selfish and wrong our lives and our motives may have been</a:t>
            </a:r>
          </a:p>
          <a:p>
            <a:pPr marL="218107" indent="-218107">
              <a:buFont typeface="+mj-lt"/>
              <a:buAutoNum type="arabicPeriod"/>
            </a:pPr>
            <a:r>
              <a:rPr lang="en-US" sz="800" dirty="0"/>
              <a:t>The woman who washed his feet with her tears showed the hard-hearted men all around her how very much Jesus values our emotions and our loving response to his forgiving love as we repent and turn to him</a:t>
            </a:r>
          </a:p>
          <a:p>
            <a:pPr marL="218107" indent="-218107">
              <a:buFont typeface="+mj-lt"/>
              <a:buAutoNum type="arabicPeriod"/>
            </a:pPr>
            <a:r>
              <a:rPr lang="en-US" sz="800" dirty="0"/>
              <a:t>Sifting is reserved for those with the very strongest faith. Job and Peter are marked out for it in the Scriptures. Jesus says the purpose is to forge a faith strong enough to lead others. You may have believed you’d be immune from such loss or sin due to your strong faith. Jesus is praying for you!</a:t>
            </a:r>
          </a:p>
          <a:p>
            <a:pPr marL="218107" indent="-218107">
              <a:buFont typeface="+mj-lt"/>
              <a:buAutoNum type="arabicPeriod"/>
            </a:pPr>
            <a:r>
              <a:rPr lang="en-US" sz="800" dirty="0"/>
              <a:t>When Jesus asked Where Have You Laid Him, he invited the mourners to return to their place of deep sorrow. He will go with you to reveal to you his resurrection power</a:t>
            </a:r>
          </a:p>
          <a:p>
            <a:pPr marL="218107" indent="-218107">
              <a:buFont typeface="+mj-lt"/>
              <a:buAutoNum type="arabicPeriod"/>
            </a:pPr>
            <a:r>
              <a:rPr lang="en-US" sz="800" dirty="0"/>
              <a:t>Jesus said Let the little children come to Me. If here on earth, how much more will he receive them in heaven?</a:t>
            </a:r>
          </a:p>
          <a:p>
            <a:pPr marL="218107" indent="-218107">
              <a:buFont typeface="+mj-lt"/>
              <a:buAutoNum type="arabicPeriod"/>
            </a:pPr>
            <a:r>
              <a:rPr lang="en-US" sz="800" dirty="0" err="1"/>
              <a:t>Zaccheus</a:t>
            </a:r>
            <a:r>
              <a:rPr lang="en-US" sz="800" dirty="0"/>
              <a:t> was guilty of appropriating the wealth of his fellow Jews yet Jesus went to his home and assured him of salvation. </a:t>
            </a:r>
            <a:r>
              <a:rPr lang="en-US" sz="800" dirty="0" err="1"/>
              <a:t>Zaccheus</a:t>
            </a:r>
            <a:r>
              <a:rPr lang="en-US" sz="800" dirty="0"/>
              <a:t> responded by returning his ill-gotten gains and donating above and beyond. Our restoration benefits others as we respond in deep gratitude for all the Lord has done for us.</a:t>
            </a:r>
          </a:p>
          <a:p>
            <a:pPr marL="218107" indent="-218107">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12</a:t>
            </a:fld>
            <a:endParaRPr lang="en-US"/>
          </a:p>
        </p:txBody>
      </p:sp>
      <p:sp>
        <p:nvSpPr>
          <p:cNvPr id="5" name="Footer Placeholder 4">
            <a:extLst>
              <a:ext uri="{FF2B5EF4-FFF2-40B4-BE49-F238E27FC236}">
                <a16:creationId xmlns:a16="http://schemas.microsoft.com/office/drawing/2014/main" id="{73C6B388-B1C1-C36B-BB8C-EC706C783DAA}"/>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DD3FECF0-E650-E334-120C-FCFC4FD9B7EB}"/>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9040DEDB-6CF0-E8EA-2748-C728D797FB4E}"/>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35740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From Support After Abortion supportafterabortion.com</a:t>
            </a:r>
          </a:p>
          <a:p>
            <a:pPr marL="171450" indent="-171450">
              <a:buFont typeface="Arial" panose="020B0604020202020204" pitchFamily="34" charset="0"/>
              <a:buChar char="•"/>
            </a:pPr>
            <a:r>
              <a:rPr lang="en-US" sz="900" dirty="0"/>
              <a:t>Acknowledge where you are now with the loss as a starting place to move through grief. Acknowledging the loss of a child allows you to express how you feel which  helps you stay present in your grief gaining strength, rather than avoiding or denying emotions</a:t>
            </a:r>
          </a:p>
          <a:p>
            <a:pPr marL="171450" indent="-171450">
              <a:buFont typeface="Arial" panose="020B0604020202020204" pitchFamily="34" charset="0"/>
              <a:buChar char="•"/>
            </a:pPr>
            <a:r>
              <a:rPr lang="en-US" sz="900" dirty="0"/>
              <a:t>Accept the loss of your child. We cannot change reality, but we can change how we react to it. We can accept the loss and any iniquity or sin attached to it by accepting the free gift of grace given to us in Christ</a:t>
            </a:r>
          </a:p>
          <a:p>
            <a:pPr marL="171450" indent="-171450">
              <a:buFont typeface="Arial" panose="020B0604020202020204" pitchFamily="34" charset="0"/>
              <a:buChar char="•"/>
            </a:pPr>
            <a:r>
              <a:rPr lang="en-US" sz="900" dirty="0"/>
              <a:t>Connect with the loss by honoring the child. Memorials, rituals, sharing your story and many other actions help replace the painful memories and give honor and dignity to the memory of their brief but meaningful lives. You may want to name your child in heaven though not all parents do so</a:t>
            </a:r>
          </a:p>
          <a:p>
            <a:pPr marL="171450" indent="-171450">
              <a:buFont typeface="Arial" panose="020B0604020202020204" pitchFamily="34" charset="0"/>
              <a:buChar char="•"/>
            </a:pPr>
            <a:r>
              <a:rPr lang="en-US" sz="900" dirty="0"/>
              <a:t>Adapt to life in the present. You will never forget the loss. You can choose to grow as your healing continues.</a:t>
            </a:r>
          </a:p>
          <a:p>
            <a:r>
              <a:rPr lang="en-US" sz="900" dirty="0"/>
              <a:t>From </a:t>
            </a:r>
            <a:r>
              <a:rPr lang="en-US" sz="900" i="1" dirty="0"/>
              <a:t>Keys to Hope and Healing</a:t>
            </a:r>
            <a:r>
              <a:rPr lang="en-US" sz="900" dirty="0"/>
              <a:t>, Support After Abortion and Word Among Us</a:t>
            </a:r>
          </a:p>
          <a:p>
            <a:pPr algn="l"/>
            <a:r>
              <a:rPr lang="en-US" sz="900" b="0" i="0" dirty="0">
                <a:solidFill>
                  <a:srgbClr val="181818"/>
                </a:solidFill>
                <a:effectLst/>
                <a:latin typeface="Merriweather" panose="00000500000000000000" pitchFamily="2" charset="0"/>
              </a:rPr>
              <a:t>“Grief, I’ve learned, is really just love. It’s all the love you want to give, but cannot. All that unspent love gathers up in the corners of your eyes, the lump in your throat, and in that hollow part of your chest. Grief is just love with no place to go.”― </a:t>
            </a:r>
            <a:r>
              <a:rPr lang="en-US" sz="900" b="1" i="0" dirty="0">
                <a:solidFill>
                  <a:srgbClr val="333333"/>
                </a:solidFill>
                <a:effectLst/>
                <a:latin typeface="Lato" panose="020F0502020204030203" pitchFamily="34" charset="0"/>
              </a:rPr>
              <a:t>Jamie Anderson</a:t>
            </a:r>
          </a:p>
          <a:p>
            <a:pPr algn="l"/>
            <a:endParaRPr lang="en-US" sz="900" b="1" i="0" dirty="0">
              <a:solidFill>
                <a:srgbClr val="333333"/>
              </a:solidFill>
              <a:effectLst/>
              <a:latin typeface="Lato" panose="020F0502020204030203" pitchFamily="34" charset="0"/>
            </a:endParaRPr>
          </a:p>
          <a:p>
            <a:r>
              <a:rPr lang="en-US" sz="900" dirty="0"/>
              <a:t>Support After Abortion crafting a new approach</a:t>
            </a:r>
          </a:p>
          <a:p>
            <a:r>
              <a:rPr lang="en-US" sz="900" dirty="0"/>
              <a:t>10-20% acknowledged adverse change</a:t>
            </a:r>
          </a:p>
          <a:p>
            <a:r>
              <a:rPr lang="en-US" sz="900" dirty="0"/>
              <a:t>90% didn’t know where to go</a:t>
            </a:r>
          </a:p>
          <a:p>
            <a:r>
              <a:rPr lang="en-US" sz="900" dirty="0"/>
              <a:t>Only 2% said they’d go to church or faith-based agency</a:t>
            </a:r>
          </a:p>
          <a:p>
            <a:r>
              <a:rPr lang="en-US" sz="900" dirty="0"/>
              <a:t>Research Insights </a:t>
            </a:r>
          </a:p>
          <a:p>
            <a:r>
              <a:rPr lang="en-US" sz="900" dirty="0"/>
              <a:t>Debunk the myth that few are hurt, when there are millions to help</a:t>
            </a:r>
          </a:p>
          <a:p>
            <a:r>
              <a:rPr lang="en-US" sz="900" dirty="0"/>
              <a:t>Shift the paradigm in how we approach abortion healing</a:t>
            </a:r>
          </a:p>
          <a:p>
            <a:r>
              <a:rPr lang="en-US" sz="900" dirty="0"/>
              <a:t>	Many people in need of healing are outside “the church”</a:t>
            </a:r>
          </a:p>
          <a:p>
            <a:pPr marL="922245" lvl="2"/>
            <a:r>
              <a:rPr lang="en-US" sz="900" dirty="0"/>
              <a:t>Change the narrative and focus on the person in need of healing</a:t>
            </a:r>
          </a:p>
          <a:p>
            <a:pPr marL="922245" lvl="2"/>
            <a:r>
              <a:rPr lang="en-US" sz="900" dirty="0"/>
              <a:t>Create capacity for healing w/ options-based programs and curriculum</a:t>
            </a:r>
          </a:p>
          <a:p>
            <a:pPr algn="l"/>
            <a:endParaRPr lang="en-US" sz="1000" b="1" i="0" dirty="0">
              <a:solidFill>
                <a:srgbClr val="333333"/>
              </a:solidFill>
              <a:effectLst/>
              <a:latin typeface="Lato" panose="020F0502020204030203" pitchFamily="34" charset="0"/>
            </a:endParaRPr>
          </a:p>
          <a:p>
            <a:pPr algn="l"/>
            <a:endParaRPr lang="en-US" sz="1000" dirty="0"/>
          </a:p>
          <a:p>
            <a:endParaRPr lang="en-US" sz="1000" dirty="0"/>
          </a:p>
          <a:p>
            <a:endParaRPr lang="en-US" sz="1000" dirty="0"/>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13</a:t>
            </a:fld>
            <a:endParaRPr lang="en-US"/>
          </a:p>
        </p:txBody>
      </p:sp>
      <p:sp>
        <p:nvSpPr>
          <p:cNvPr id="5" name="Footer Placeholder 4">
            <a:extLst>
              <a:ext uri="{FF2B5EF4-FFF2-40B4-BE49-F238E27FC236}">
                <a16:creationId xmlns:a16="http://schemas.microsoft.com/office/drawing/2014/main" id="{73C6B388-B1C1-C36B-BB8C-EC706C783DAA}"/>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DD3FECF0-E650-E334-120C-FCFC4FD9B7EB}"/>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9CF42D80-1FDF-84D1-D021-592E75C1402D}"/>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225687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F1111"/>
                </a:solidFill>
                <a:effectLst/>
                <a:latin typeface="Amazon Ember"/>
              </a:rPr>
              <a:t>Kathe </a:t>
            </a:r>
            <a:r>
              <a:rPr lang="en-US" b="0" i="0" dirty="0" err="1">
                <a:solidFill>
                  <a:srgbClr val="0F1111"/>
                </a:solidFill>
                <a:effectLst/>
                <a:latin typeface="Amazon Ember"/>
              </a:rPr>
              <a:t>Wunnenberg</a:t>
            </a:r>
            <a:r>
              <a:rPr lang="en-US" b="0" i="0" dirty="0">
                <a:solidFill>
                  <a:srgbClr val="0F1111"/>
                </a:solidFill>
                <a:effectLst/>
                <a:latin typeface="Amazon Ember"/>
              </a:rPr>
              <a:t> knows the deep anguish of losing a child, having experienced three miscarriages and the death of an infant son. </a:t>
            </a:r>
            <a:r>
              <a:rPr lang="en-US" b="0" i="1" dirty="0">
                <a:solidFill>
                  <a:srgbClr val="0F1111"/>
                </a:solidFill>
                <a:effectLst/>
                <a:latin typeface="Amazon Ember"/>
              </a:rPr>
              <a:t>Grieving the Child I Never Knew</a:t>
            </a:r>
            <a:r>
              <a:rPr lang="en-US" b="0" i="0" dirty="0">
                <a:solidFill>
                  <a:srgbClr val="0F1111"/>
                </a:solidFill>
                <a:effectLst/>
                <a:latin typeface="Amazon Ember"/>
              </a:rPr>
              <a:t> is a 31-day devotional to help mothers:</a:t>
            </a:r>
          </a:p>
          <a:p>
            <a:pPr algn="l">
              <a:buFont typeface="Arial" panose="020B0604020202020204" pitchFamily="34" charset="0"/>
              <a:buChar char="•"/>
            </a:pPr>
            <a:r>
              <a:rPr lang="en-US" b="0" i="0" dirty="0">
                <a:solidFill>
                  <a:srgbClr val="0F1111"/>
                </a:solidFill>
                <a:effectLst/>
                <a:latin typeface="Amazon Ember"/>
              </a:rPr>
              <a:t>Grieve honestly and well</a:t>
            </a:r>
          </a:p>
          <a:p>
            <a:pPr algn="l">
              <a:buFont typeface="Arial" panose="020B0604020202020204" pitchFamily="34" charset="0"/>
              <a:buChar char="•"/>
            </a:pPr>
            <a:r>
              <a:rPr lang="en-US" b="0" i="0" dirty="0">
                <a:solidFill>
                  <a:srgbClr val="0F1111"/>
                </a:solidFill>
                <a:effectLst/>
                <a:latin typeface="Amazon Ember"/>
              </a:rPr>
              <a:t>Process gentle questions and insights from others</a:t>
            </a:r>
          </a:p>
          <a:p>
            <a:pPr algn="l">
              <a:buFont typeface="Arial" panose="020B0604020202020204" pitchFamily="34" charset="0"/>
              <a:buChar char="•"/>
            </a:pPr>
            <a:r>
              <a:rPr lang="en-US" b="0" i="0" dirty="0">
                <a:solidFill>
                  <a:srgbClr val="0F1111"/>
                </a:solidFill>
                <a:effectLst/>
                <a:latin typeface="Amazon Ember"/>
              </a:rPr>
              <a:t>Cultivate a healing journey that works for them</a:t>
            </a:r>
          </a:p>
          <a:p>
            <a:pPr algn="l"/>
            <a:r>
              <a:rPr lang="en-US" b="0" i="0" dirty="0">
                <a:solidFill>
                  <a:srgbClr val="0F1111"/>
                </a:solidFill>
                <a:effectLst/>
                <a:latin typeface="Amazon Ember"/>
              </a:rPr>
              <a:t>Each devotion includes:</a:t>
            </a:r>
          </a:p>
          <a:p>
            <a:pPr algn="l">
              <a:buFont typeface="Arial" panose="020B0604020202020204" pitchFamily="34" charset="0"/>
              <a:buChar char="•"/>
            </a:pPr>
            <a:r>
              <a:rPr lang="en-US" b="0" i="0" dirty="0">
                <a:solidFill>
                  <a:srgbClr val="0F1111"/>
                </a:solidFill>
                <a:effectLst/>
                <a:latin typeface="Amazon Ember"/>
              </a:rPr>
              <a:t>Scripture passage and prayer</a:t>
            </a:r>
          </a:p>
          <a:p>
            <a:pPr algn="l">
              <a:buFont typeface="Arial" panose="020B0604020202020204" pitchFamily="34" charset="0"/>
              <a:buChar char="•"/>
            </a:pPr>
            <a:r>
              <a:rPr lang="en-US" b="0" i="0" dirty="0">
                <a:solidFill>
                  <a:srgbClr val="0F1111"/>
                </a:solidFill>
                <a:effectLst/>
                <a:latin typeface="Amazon Ember"/>
              </a:rPr>
              <a:t>Steps Toward Healing questions</a:t>
            </a:r>
          </a:p>
          <a:p>
            <a:pPr algn="l">
              <a:buFont typeface="Arial" panose="020B0604020202020204" pitchFamily="34" charset="0"/>
              <a:buChar char="•"/>
            </a:pPr>
            <a:r>
              <a:rPr lang="en-US" b="0" i="0" dirty="0">
                <a:solidFill>
                  <a:srgbClr val="0F1111"/>
                </a:solidFill>
                <a:effectLst/>
                <a:latin typeface="Amazon Ember"/>
              </a:rPr>
              <a:t>Space for journaling</a:t>
            </a:r>
          </a:p>
          <a:p>
            <a:pPr algn="l">
              <a:buFont typeface="Arial" panose="020B0604020202020204" pitchFamily="34" charset="0"/>
              <a:buChar char="•"/>
            </a:pPr>
            <a:r>
              <a:rPr lang="en-US" b="0" i="0" dirty="0">
                <a:solidFill>
                  <a:srgbClr val="0F1111"/>
                </a:solidFill>
                <a:effectLst/>
                <a:latin typeface="Amazon Ember"/>
              </a:rPr>
              <a:t>Readings for holidays and special occasions</a:t>
            </a:r>
          </a:p>
          <a:p>
            <a:pPr algn="l"/>
            <a:r>
              <a:rPr lang="en-US" b="0" i="1" dirty="0">
                <a:solidFill>
                  <a:srgbClr val="0F1111"/>
                </a:solidFill>
                <a:effectLst/>
                <a:latin typeface="Amazon Ember"/>
              </a:rPr>
              <a:t>Grieving the Child I Never Knew </a:t>
            </a:r>
            <a:r>
              <a:rPr lang="en-US" b="0" i="0" dirty="0">
                <a:solidFill>
                  <a:srgbClr val="0F1111"/>
                </a:solidFill>
                <a:effectLst/>
                <a:latin typeface="Amazon Ember"/>
              </a:rPr>
              <a:t>is a wise and tender companion for mothers whose hearts have been broken--mothers whose dreams have been shattered and who wonder how to go on.</a:t>
            </a:r>
          </a:p>
          <a:p>
            <a:endParaRPr lang="en-US" dirty="0"/>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14</a:t>
            </a:fld>
            <a:endParaRPr lang="en-US"/>
          </a:p>
        </p:txBody>
      </p:sp>
      <p:sp>
        <p:nvSpPr>
          <p:cNvPr id="7" name="Date Placeholder 6">
            <a:extLst>
              <a:ext uri="{FF2B5EF4-FFF2-40B4-BE49-F238E27FC236}">
                <a16:creationId xmlns:a16="http://schemas.microsoft.com/office/drawing/2014/main" id="{1AD981D7-EA2F-BE5A-7017-908A5ABF794B}"/>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274572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Biblical encounters with Jesus left people changed and healed. We can apply those healing principles to the many spiritual wounds of abortion. Women may need to learn to exchange accountability for blame, to satisfy their true thirst for Someone to love and worship, to listen to truth and stop believing lies, to move past shame as we receive our imputed righteousness from Christ, to forgive and be forgiven, to grieve with hope, to offer restitution as appropriate and to share the comfort with we have been comforted.</a:t>
            </a:r>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15</a:t>
            </a:fld>
            <a:endParaRPr lang="en-US"/>
          </a:p>
        </p:txBody>
      </p:sp>
      <p:sp>
        <p:nvSpPr>
          <p:cNvPr id="7" name="Date Placeholder 6">
            <a:extLst>
              <a:ext uri="{FF2B5EF4-FFF2-40B4-BE49-F238E27FC236}">
                <a16:creationId xmlns:a16="http://schemas.microsoft.com/office/drawing/2014/main" id="{555C40F3-7B3B-DABF-B7F3-36C694D16E36}"/>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96454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45"/>
            <a:r>
              <a:rPr lang="en-US" dirty="0"/>
              <a:t>Reproductive Loss is common, but the grief is complicated and disenfranchised. Therefore, those who need help the most have the most trouble finding it, if they have the courage to reach out at all. I believe this is a holdover from a superstitious time when people believed a miscarriage was a curse from God. We are not under any such covenant as believers in Jesus Christ today.</a:t>
            </a:r>
          </a:p>
          <a:p>
            <a:pPr defTabSz="922245"/>
            <a:endParaRPr lang="en-US" dirty="0"/>
          </a:p>
          <a:p>
            <a:pPr defTabSz="922245"/>
            <a:r>
              <a:rPr lang="en-US" dirty="0"/>
              <a:t>But we do live under the modern American curse of abortion politics which loudly and boldly proclaims that children who die before birth were never even children at all.</a:t>
            </a:r>
          </a:p>
          <a:p>
            <a:pPr defTabSz="922245"/>
            <a:endParaRPr lang="en-US" dirty="0"/>
          </a:p>
          <a:p>
            <a:pPr defTabSz="922245"/>
            <a:r>
              <a:rPr lang="en-US" dirty="0"/>
              <a:t>What a cruel culture this is as a result of such thinking for those who suffer pregnancy and infant loss for any reason. Our losses are real, and we shouldn’t have to fight for the right to say so. Nor should we be silenced or shamed in our grief.</a:t>
            </a:r>
          </a:p>
          <a:p>
            <a:pPr defTabSz="922245"/>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2</a:t>
            </a:fld>
            <a:endParaRPr lang="en-US"/>
          </a:p>
        </p:txBody>
      </p:sp>
      <p:sp>
        <p:nvSpPr>
          <p:cNvPr id="5" name="Footer Placeholder 4">
            <a:extLst>
              <a:ext uri="{FF2B5EF4-FFF2-40B4-BE49-F238E27FC236}">
                <a16:creationId xmlns:a16="http://schemas.microsoft.com/office/drawing/2014/main" id="{B69C1FFF-45D6-FD9D-B9A7-EC5B054A2026}"/>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C2997858-D138-E652-47A2-E18BC6C62D4A}"/>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D8A05925-E78D-5DD3-E82E-AC0C44BDB54B}"/>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73508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1386-321B-6FD1-0B0A-754A900EF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87A98-EBED-CAE3-64D3-98D3844BF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7D5A4-156A-F450-7B12-34AE4142CE7A}"/>
              </a:ext>
            </a:extLst>
          </p:cNvPr>
          <p:cNvSpPr>
            <a:spLocks noGrp="1"/>
          </p:cNvSpPr>
          <p:nvPr>
            <p:ph type="body" idx="1"/>
          </p:nvPr>
        </p:nvSpPr>
        <p:spPr/>
        <p:txBody>
          <a:bodyPr/>
          <a:lstStyle/>
          <a:p>
            <a:r>
              <a:rPr lang="en-US" dirty="0"/>
              <a:t>The premise: We must deal with heaven if we are to advance reproductive grief care. </a:t>
            </a:r>
          </a:p>
          <a:p>
            <a:r>
              <a:rPr lang="en-US" dirty="0"/>
              <a:t>God created children: he owns them, he holds them innocent, he ordains their worship of him from the very beginning. God regards them as:</a:t>
            </a:r>
          </a:p>
          <a:p>
            <a:pPr marL="171450" indent="-171450">
              <a:buFont typeface="Arial" panose="020B0604020202020204" pitchFamily="34" charset="0"/>
              <a:buChar char="•"/>
            </a:pPr>
            <a:r>
              <a:rPr lang="en-US" dirty="0"/>
              <a:t>As innocent: Jeremiah 19:4 4 “Because they have forsaken Me and made this an alien place, because they have burned incense in it to other gods whom neither they, their fathers, nor the kings of Judah have known, and have filled this place with the blood of the innocents</a:t>
            </a:r>
          </a:p>
          <a:p>
            <a:pPr marL="171450" indent="-171450">
              <a:buFont typeface="Arial" panose="020B0604020202020204" pitchFamily="34" charset="0"/>
              <a:buChar char="•"/>
            </a:pPr>
            <a:r>
              <a:rPr lang="en-US" dirty="0"/>
              <a:t>As his own: Ezekiel 16:20 “Moreover you took your sons and your daughters, whom you bore to Me, and these you sacrificed to them to be devoured. Were your acts of harlotry a small matter, 21 that you have slain My children and offered them up to them by causing them to pass through the fire? 22 And in all your abominations and acts of harlotry you did not remember the days of your youth, when you were naked and bare, struggling in your blood.</a:t>
            </a:r>
          </a:p>
          <a:p>
            <a:pPr marL="171450" indent="-171450">
              <a:buFont typeface="Arial" panose="020B0604020202020204" pitchFamily="34" charset="0"/>
              <a:buChar char="•"/>
            </a:pPr>
            <a:r>
              <a:rPr lang="en-US" dirty="0"/>
              <a:t>As purposeful for strength and worship: And Jesus said to them, “Yes; have you never read, "‘Out of the mouth of infants and nursing babies you have prepared praise’?” Mt 21:16Psalms 8:2Out of the mouth of babies and </a:t>
            </a:r>
            <a:r>
              <a:rPr lang="en-US" dirty="0" err="1"/>
              <a:t>infants,you</a:t>
            </a:r>
            <a:r>
              <a:rPr lang="en-US" dirty="0"/>
              <a:t> have established strength because of your foes, to still the enemy and the avenger.</a:t>
            </a:r>
          </a:p>
          <a:p>
            <a:pPr marL="171450" indent="-171450">
              <a:buFont typeface="Arial" panose="020B0604020202020204" pitchFamily="34" charset="0"/>
              <a:buChar char="•"/>
            </a:pPr>
            <a:r>
              <a:rPr lang="en-US" dirty="0"/>
              <a:t>See: Safe in the Arms of God/MacArthur, I’ll Hold You in Heaven/Hayford</a:t>
            </a:r>
          </a:p>
          <a:p>
            <a:endParaRPr lang="en-US" dirty="0"/>
          </a:p>
          <a:p>
            <a:endParaRPr lang="en-US" dirty="0"/>
          </a:p>
        </p:txBody>
      </p:sp>
      <p:sp>
        <p:nvSpPr>
          <p:cNvPr id="4" name="Header Placeholder 3">
            <a:extLst>
              <a:ext uri="{FF2B5EF4-FFF2-40B4-BE49-F238E27FC236}">
                <a16:creationId xmlns:a16="http://schemas.microsoft.com/office/drawing/2014/main" id="{9C05BFE7-2107-8A04-0342-93F28502A506}"/>
              </a:ext>
            </a:extLst>
          </p:cNvPr>
          <p:cNvSpPr>
            <a:spLocks noGrp="1"/>
          </p:cNvSpPr>
          <p:nvPr>
            <p:ph type="hdr" sz="quarter"/>
          </p:nvPr>
        </p:nvSpPr>
        <p:spPr/>
        <p:txBody>
          <a:bodyPr/>
          <a:lstStyle/>
          <a:p>
            <a:r>
              <a:rPr lang="en-US"/>
              <a:t>Cradle My Heart Pastor's Seminar</a:t>
            </a:r>
          </a:p>
        </p:txBody>
      </p:sp>
      <p:sp>
        <p:nvSpPr>
          <p:cNvPr id="5" name="Footer Placeholder 4">
            <a:extLst>
              <a:ext uri="{FF2B5EF4-FFF2-40B4-BE49-F238E27FC236}">
                <a16:creationId xmlns:a16="http://schemas.microsoft.com/office/drawing/2014/main" id="{2D789041-35F5-8DBA-CEF3-63E73FCA095F}"/>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105B2750-71FD-A1C2-1862-8A9ED0A2BC84}"/>
              </a:ext>
            </a:extLst>
          </p:cNvPr>
          <p:cNvSpPr>
            <a:spLocks noGrp="1"/>
          </p:cNvSpPr>
          <p:nvPr>
            <p:ph type="sldNum" sz="quarter" idx="5"/>
          </p:nvPr>
        </p:nvSpPr>
        <p:spPr/>
        <p:txBody>
          <a:bodyPr/>
          <a:lstStyle/>
          <a:p>
            <a:fld id="{F5909CC3-3165-445A-9B43-07A9B5880566}" type="slidenum">
              <a:rPr lang="en-US" smtClean="0"/>
              <a:t>3</a:t>
            </a:fld>
            <a:endParaRPr lang="en-US"/>
          </a:p>
        </p:txBody>
      </p:sp>
      <p:sp>
        <p:nvSpPr>
          <p:cNvPr id="7" name="Date Placeholder 6">
            <a:extLst>
              <a:ext uri="{FF2B5EF4-FFF2-40B4-BE49-F238E27FC236}">
                <a16:creationId xmlns:a16="http://schemas.microsoft.com/office/drawing/2014/main" id="{ADED41DD-69AE-5AB1-A4A1-974D996C7585}"/>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145873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45"/>
            <a:r>
              <a:rPr lang="en-US" sz="900" dirty="0"/>
              <a:t>Inventory of Complicated Spiritual Grief </a:t>
            </a:r>
            <a:r>
              <a:rPr lang="en-US" sz="9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Burke and Neimeyer‚ </a:t>
            </a:r>
            <a:r>
              <a:rPr lang="ar-SA" sz="9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2016</a:t>
            </a:r>
            <a:endParaRPr lang="en-US" sz="9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22245" rtl="0" eaLnBrk="1" fontAlgn="auto" latinLnBrk="0" hangingPunct="1">
              <a:lnSpc>
                <a:spcPct val="100000"/>
              </a:lnSpc>
              <a:spcBef>
                <a:spcPts val="0"/>
              </a:spcBef>
              <a:spcAft>
                <a:spcPts val="0"/>
              </a:spcAft>
              <a:buClrTx/>
              <a:buSzTx/>
              <a:buFontTx/>
              <a:buNone/>
              <a:tabLst/>
              <a:defRPr/>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a:t>
            </a:r>
            <a:r>
              <a:rPr lang="ar-SA" sz="900" kern="0" dirty="0">
                <a:solidFill>
                  <a:srgbClr val="4B4F58"/>
                </a:solidFill>
                <a:latin typeface="Calibri" panose="020F0502020204030204" pitchFamily="34" charset="0"/>
                <a:ea typeface="Times New Roman" panose="02020603050405020304" pitchFamily="18" charset="0"/>
                <a:cs typeface="Tahoma" panose="020B0604030504040204" pitchFamily="34" charset="0"/>
              </a:rPr>
              <a:t> </a:t>
            </a: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This instrument can be found at: </a:t>
            </a:r>
            <a:r>
              <a:rPr lang="en-US" sz="9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3"/>
              </a:rPr>
              <a:t>http://www.mdpi.com/2077-1444/7/6/67/pdf</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    I don’t understand why God has made it so hard for me.</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2.    I have withdrawn from my fellowship with other believers.</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3.    I go out of my way to avoid spiritual/ religious activities (e.g.‚ prayer‚ </a:t>
            </a:r>
            <a:r>
              <a:rPr lang="en-US" sz="9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Bible reading).</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4.    I no longer feel safe and protected by God.</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5.    I find that spiritual/religious activities are not very fulfilling (e.g.‚ prayer‚ </a:t>
            </a:r>
            <a:r>
              <a:rPr lang="en-US" sz="9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Bible reading)</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6.    I find it impossible to pray.</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7.    I struggle with accepting how a good God allows bad things to happen.</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8.    I find it difficult to surrender my life to God.</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9.    I don’t feel as comforted by church fellowship as I used to.</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10.I can’t help feeling angry with God.</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11.I don’t feel very much like joining in fellowship to praise God or to glorify Him.</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12.The strong guiding light of my faith has grown dim and I feel lost.</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13.I’m confused as to why God would let this happen.</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14.I have lost my desire to </a:t>
            </a:r>
            <a:r>
              <a:rPr lang="en-US" sz="9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15.I find it impossible to </a:t>
            </a:r>
            <a:r>
              <a:rPr lang="en-US" sz="9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16.I feel my loss is unfair.</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17.I sense the absence of God more than I do the presence of God.</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9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18.I am a faithful believer‚ so I don’t understand why God did not protect me.</a:t>
            </a:r>
            <a:endParaRPr lang="en-US" sz="900" kern="100" dirty="0">
              <a:latin typeface="Calibri" panose="020F0502020204030204" pitchFamily="34" charset="0"/>
              <a:ea typeface="Calibri" panose="020F0502020204030204" pitchFamily="34" charset="0"/>
              <a:cs typeface="Times New Roman" panose="02020603050405020304" pitchFamily="18" charset="0"/>
            </a:endParaRPr>
          </a:p>
          <a:p>
            <a:pPr algn="r" rtl="1" fontAlgn="base">
              <a:lnSpc>
                <a:spcPct val="107000"/>
              </a:lnSpc>
            </a:pPr>
            <a:r>
              <a:rPr lang="ar-SA" sz="1100" kern="0" dirty="0">
                <a:solidFill>
                  <a:srgbClr val="4B4F58"/>
                </a:solidFill>
                <a:latin typeface="Calibri" panose="020F0502020204030204" pitchFamily="34" charset="0"/>
                <a:ea typeface="Times New Roman" panose="02020603050405020304" pitchFamily="18" charset="0"/>
                <a:cs typeface="Tahoma" panose="020B0604030504040204" pitchFamily="34" charset="0"/>
              </a:rPr>
              <a: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63"/>
              </a:spcAft>
            </a:pPr>
            <a:r>
              <a:rPr lang="en-US" sz="1100" kern="100" dirty="0">
                <a:latin typeface="Calibri" panose="020F0502020204030204" pitchFamily="34" charset="0"/>
                <a:ea typeface="Calibri" panose="020F0502020204030204" pitchFamily="34" charset="0"/>
                <a:cs typeface="Times New Roman" panose="02020603050405020304" pitchFamily="18" charset="0"/>
              </a:rPr>
              <a:t> </a:t>
            </a:r>
          </a:p>
          <a:p>
            <a:pPr defTabSz="922245"/>
            <a:endParaRPr lang="en-US" sz="1000" dirty="0"/>
          </a:p>
          <a:p>
            <a:pPr defTabSz="922245"/>
            <a:endParaRPr lang="en-US" sz="1000"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4</a:t>
            </a:fld>
            <a:endParaRPr lang="en-US"/>
          </a:p>
        </p:txBody>
      </p:sp>
      <p:sp>
        <p:nvSpPr>
          <p:cNvPr id="5" name="Footer Placeholder 4">
            <a:extLst>
              <a:ext uri="{FF2B5EF4-FFF2-40B4-BE49-F238E27FC236}">
                <a16:creationId xmlns:a16="http://schemas.microsoft.com/office/drawing/2014/main" id="{6396C81B-5311-F77F-0C4B-582B891D2566}"/>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5A306974-7B9F-8B7C-4952-A05FADB3EA57}"/>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4EDEFFBC-0E8E-2C20-E2AE-2E089AE07688}"/>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272345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Perinatal Loss: The Impact on Maternal Mental Health, Teni Davoudian, PhD 2021</a:t>
            </a:r>
          </a:p>
          <a:p>
            <a:endParaRPr lang="en-US" dirty="0"/>
          </a:p>
          <a:p>
            <a:r>
              <a:rPr lang="en-US" b="0" i="0" dirty="0">
                <a:solidFill>
                  <a:srgbClr val="4D5156"/>
                </a:solidFill>
                <a:effectLst/>
                <a:latin typeface="Roboto" panose="02000000000000000000" pitchFamily="2" charset="0"/>
              </a:rPr>
              <a:t>Dr. Davoudian is a board-certified Health Psychologist with expertise in reproductive mental health. She provides psychotherapy to patients who are pregnant, postpartum or seeking fertility Texas Children’s Health</a:t>
            </a:r>
          </a:p>
          <a:p>
            <a:endParaRPr lang="en-US" dirty="0"/>
          </a:p>
          <a:p>
            <a:r>
              <a:rPr lang="en-US" dirty="0"/>
              <a:t>The risks for complicated grief: </a:t>
            </a:r>
          </a:p>
          <a:p>
            <a:r>
              <a:rPr lang="en-US" dirty="0"/>
              <a:t>History of other mental illness</a:t>
            </a:r>
          </a:p>
          <a:p>
            <a:r>
              <a:rPr lang="en-US" dirty="0"/>
              <a:t>Marginalized person or group</a:t>
            </a:r>
          </a:p>
          <a:p>
            <a:r>
              <a:rPr lang="en-US" dirty="0"/>
              <a:t>Childless</a:t>
            </a:r>
          </a:p>
          <a:p>
            <a:r>
              <a:rPr lang="en-US" dirty="0"/>
              <a:t>Instability of marriage/relationship</a:t>
            </a:r>
          </a:p>
          <a:p>
            <a:r>
              <a:rPr lang="en-US" dirty="0"/>
              <a:t>Lack of knowledge</a:t>
            </a:r>
          </a:p>
          <a:p>
            <a:r>
              <a:rPr lang="en-US" dirty="0"/>
              <a:t>Unresolved loss</a:t>
            </a:r>
          </a:p>
          <a:p>
            <a:endParaRPr lang="en-US" dirty="0"/>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5</a:t>
            </a:fld>
            <a:endParaRPr lang="en-US"/>
          </a:p>
        </p:txBody>
      </p:sp>
      <p:sp>
        <p:nvSpPr>
          <p:cNvPr id="7" name="Date Placeholder 6">
            <a:extLst>
              <a:ext uri="{FF2B5EF4-FFF2-40B4-BE49-F238E27FC236}">
                <a16:creationId xmlns:a16="http://schemas.microsoft.com/office/drawing/2014/main" id="{6D55BA85-756A-D0E6-DC88-150674A3FF08}"/>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06523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80B7-A52C-FCDC-6340-D2886CD8A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BDA82-247F-578D-130E-7463909FA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A502A-4F9D-5893-E888-933B75390BE2}"/>
              </a:ext>
            </a:extLst>
          </p:cNvPr>
          <p:cNvSpPr>
            <a:spLocks noGrp="1"/>
          </p:cNvSpPr>
          <p:nvPr>
            <p:ph type="body" idx="1"/>
          </p:nvPr>
        </p:nvSpPr>
        <p:spPr/>
        <p:txBody>
          <a:bodyPr/>
          <a:lstStyle/>
          <a:p>
            <a:r>
              <a:rPr lang="en-US" dirty="0"/>
              <a:t>Perinatal Loss: The Impact on Maternal Mental Health, Teni Davoudian, PhD 2021</a:t>
            </a:r>
          </a:p>
          <a:p>
            <a:endParaRPr lang="en-US" dirty="0"/>
          </a:p>
          <a:p>
            <a:r>
              <a:rPr lang="en-US" b="0" i="0" dirty="0">
                <a:solidFill>
                  <a:srgbClr val="4D5156"/>
                </a:solidFill>
                <a:effectLst/>
                <a:latin typeface="Roboto" panose="02000000000000000000" pitchFamily="2" charset="0"/>
              </a:rPr>
              <a:t>Dr. Davoudian is a board-certified Health Psychologist with expertise in reproductive mental health. She provides psychotherapy to patients who are pregnant, postpartum or seeking fertility Texas Children’s Health</a:t>
            </a:r>
          </a:p>
          <a:p>
            <a:endParaRPr lang="en-US" dirty="0"/>
          </a:p>
          <a:p>
            <a:r>
              <a:rPr lang="en-US" dirty="0"/>
              <a:t>Intensity of loss can be equal to other deaths of loved ones</a:t>
            </a:r>
          </a:p>
          <a:p>
            <a:r>
              <a:rPr lang="en-US" dirty="0"/>
              <a:t>People may present as</a:t>
            </a:r>
          </a:p>
          <a:p>
            <a:r>
              <a:rPr lang="en-US" dirty="0"/>
              <a:t>Overwhelmed</a:t>
            </a:r>
          </a:p>
          <a:p>
            <a:r>
              <a:rPr lang="en-US" dirty="0"/>
              <a:t>Tired</a:t>
            </a:r>
          </a:p>
          <a:p>
            <a:r>
              <a:rPr lang="en-US" dirty="0"/>
              <a:t>Avoidant</a:t>
            </a:r>
          </a:p>
          <a:p>
            <a:r>
              <a:rPr lang="en-US" dirty="0"/>
              <a:t>Depressed</a:t>
            </a:r>
          </a:p>
          <a:p>
            <a:r>
              <a:rPr lang="en-US" dirty="0"/>
              <a:t>Actively mourning and grieving</a:t>
            </a:r>
          </a:p>
          <a:p>
            <a:endParaRPr lang="en-US" dirty="0"/>
          </a:p>
          <a:p>
            <a:endParaRPr lang="en-US" dirty="0"/>
          </a:p>
        </p:txBody>
      </p:sp>
      <p:sp>
        <p:nvSpPr>
          <p:cNvPr id="4" name="Header Placeholder 3">
            <a:extLst>
              <a:ext uri="{FF2B5EF4-FFF2-40B4-BE49-F238E27FC236}">
                <a16:creationId xmlns:a16="http://schemas.microsoft.com/office/drawing/2014/main" id="{31E7F5E5-0FDA-6CA3-5563-3D28EE3F0256}"/>
              </a:ext>
            </a:extLst>
          </p:cNvPr>
          <p:cNvSpPr>
            <a:spLocks noGrp="1"/>
          </p:cNvSpPr>
          <p:nvPr>
            <p:ph type="hdr" sz="quarter"/>
          </p:nvPr>
        </p:nvSpPr>
        <p:spPr/>
        <p:txBody>
          <a:bodyPr/>
          <a:lstStyle/>
          <a:p>
            <a:r>
              <a:rPr lang="en-US"/>
              <a:t>Cradle My Heart Pastor's Seminar</a:t>
            </a:r>
          </a:p>
        </p:txBody>
      </p:sp>
      <p:sp>
        <p:nvSpPr>
          <p:cNvPr id="5" name="Footer Placeholder 4">
            <a:extLst>
              <a:ext uri="{FF2B5EF4-FFF2-40B4-BE49-F238E27FC236}">
                <a16:creationId xmlns:a16="http://schemas.microsoft.com/office/drawing/2014/main" id="{F61F8094-A29E-EC87-2AE0-174917312C25}"/>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45A370E5-DB21-60EE-5CAD-A32741BA6D4E}"/>
              </a:ext>
            </a:extLst>
          </p:cNvPr>
          <p:cNvSpPr>
            <a:spLocks noGrp="1"/>
          </p:cNvSpPr>
          <p:nvPr>
            <p:ph type="sldNum" sz="quarter" idx="5"/>
          </p:nvPr>
        </p:nvSpPr>
        <p:spPr/>
        <p:txBody>
          <a:bodyPr/>
          <a:lstStyle/>
          <a:p>
            <a:fld id="{F5909CC3-3165-445A-9B43-07A9B5880566}" type="slidenum">
              <a:rPr lang="en-US" smtClean="0"/>
              <a:t>6</a:t>
            </a:fld>
            <a:endParaRPr lang="en-US"/>
          </a:p>
        </p:txBody>
      </p:sp>
      <p:sp>
        <p:nvSpPr>
          <p:cNvPr id="7" name="Date Placeholder 6">
            <a:extLst>
              <a:ext uri="{FF2B5EF4-FFF2-40B4-BE49-F238E27FC236}">
                <a16:creationId xmlns:a16="http://schemas.microsoft.com/office/drawing/2014/main" id="{2D44C250-09D3-D9F5-3C1C-3C50926A8622}"/>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163614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Biblical trauma care and recovery resources can be found at deeperwalk.com</a:t>
            </a:r>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7</a:t>
            </a:fld>
            <a:endParaRPr lang="en-US"/>
          </a:p>
        </p:txBody>
      </p:sp>
      <p:sp>
        <p:nvSpPr>
          <p:cNvPr id="7" name="Date Placeholder 6">
            <a:extLst>
              <a:ext uri="{FF2B5EF4-FFF2-40B4-BE49-F238E27FC236}">
                <a16:creationId xmlns:a16="http://schemas.microsoft.com/office/drawing/2014/main" id="{F0910339-02B1-7330-98FD-A4FF320E5A6F}"/>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03520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800" b="0" i="0" dirty="0">
                <a:solidFill>
                  <a:srgbClr val="505050"/>
                </a:solidFill>
                <a:effectLst/>
                <a:latin typeface="Tinos"/>
              </a:rPr>
              <a:t>Psychiatrist Jonathan Shay is credited with being the first to articulate a definition of moral injury.</a:t>
            </a:r>
            <a:r>
              <a:rPr lang="en-US" sz="800" b="0" i="0" baseline="30000" dirty="0">
                <a:solidFill>
                  <a:srgbClr val="505050"/>
                </a:solidFill>
                <a:effectLst/>
                <a:latin typeface="Tinos"/>
              </a:rPr>
              <a:t>11</a:t>
            </a:r>
            <a:r>
              <a:rPr lang="en-US" sz="800" b="0" i="0" dirty="0">
                <a:solidFill>
                  <a:srgbClr val="505050"/>
                </a:solidFill>
                <a:effectLst/>
                <a:latin typeface="Tinos"/>
              </a:rPr>
              <a:t> In his 1994 book </a:t>
            </a:r>
            <a:r>
              <a:rPr lang="en-US" sz="800" b="0" i="1" dirty="0">
                <a:solidFill>
                  <a:srgbClr val="505050"/>
                </a:solidFill>
                <a:effectLst/>
                <a:latin typeface="Tinos"/>
              </a:rPr>
              <a:t>Achilles in Vietnam: Combat </a:t>
            </a:r>
            <a:r>
              <a:rPr lang="en-US" sz="800" b="0" i="0" dirty="0">
                <a:solidFill>
                  <a:srgbClr val="505050"/>
                </a:solidFill>
                <a:effectLst/>
                <a:latin typeface="Tinos"/>
              </a:rPr>
              <a:t>Trauma and the Undoing of Character, Shay described how many of the Vietnam veterans he counseled in the Boston, MA, Veterans Affairs clinic suffered from a condition that seemed like PTSD but had a cause that was not recognized in the APA’s definition of a traumatic event. Indeed, military combat is rife with traumas that could lead to PTSD. However, the particular sufferings that Shay was attempting to define, he argued, were the consequences of veterans violating conscience, or their sense of “what’s right,” in the course of carrying out their duties. </a:t>
            </a:r>
          </a:p>
          <a:p>
            <a:r>
              <a:rPr lang="en-US" sz="800" dirty="0"/>
              <a:t>https://humanlifereview.com/when-abortion-causes-moral-injury/</a:t>
            </a:r>
          </a:p>
          <a:p>
            <a:r>
              <a:rPr lang="en-US" sz="800" dirty="0"/>
              <a:t>As applied to abortion, the woman knows it’s wrong but the doctor and the law allow it and the stakes are so high she follows what they say against her own moral sense.</a:t>
            </a:r>
          </a:p>
          <a:p>
            <a:r>
              <a:rPr lang="en-US" sz="800" dirty="0"/>
              <a:t>The Military  Moral Injury and Distress Scale available here: https://www.ptsd.va.gov/professional/assessment/documents/NCPTSD_MIDS.pdf</a:t>
            </a:r>
          </a:p>
          <a:p>
            <a:pPr marL="218107" indent="-218107">
              <a:buAutoNum type="arabicPeriod"/>
            </a:pPr>
            <a:r>
              <a:rPr lang="en-US" sz="800" dirty="0"/>
              <a:t>I acted in ways that violated my own morals or values. 1a. I am bothered by what I did. 2. I violated my own morals or values by failing to do something I should have done. 2a. I am bothered by what I did not do. 3. I saw things that violated my own morals or values. 3a. I am bothered by what I saw. If all answers equaled 0, skip the rest of this </a:t>
            </a:r>
            <a:r>
              <a:rPr lang="en-US" sz="800" dirty="0" err="1"/>
              <a:t>questionnai</a:t>
            </a:r>
            <a:endParaRPr lang="en-US" sz="800" dirty="0"/>
          </a:p>
          <a:p>
            <a:r>
              <a:rPr lang="en-US" sz="800" dirty="0"/>
              <a:t>Because of what I did, failed to do, or witnessed that went against my morals and values… Not at all A little Moderately Quite a bit Extremely 1. I think about how I should have been able to do more. 2. I have withdrawn from others more often. 3. I feel guilty. 4. I doubt my own judgement. 5. I do not feel like I deserve to be happy. 6. I self-sabotage things in my life more often (relationships, things at work). 7. I feel helpless. 8. My life feels like it has less purpose. 9. I am worried that bad things will happen to me or my loved ones. 10. I have punished myself. 11. I feel disgusted. 12. I do not seek support because I feel like I do not deserve it. 13. I do not seek support because I worry others would not understand. 14. I feel betrayed by leaders or institutions. 15. I feel powerless. 16. I should not be forgiven. 17. My spirituality/faith is no longer a source of comfort. 18. I do not take good care of myself.</a:t>
            </a:r>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8</a:t>
            </a:fld>
            <a:endParaRPr lang="en-US"/>
          </a:p>
        </p:txBody>
      </p:sp>
      <p:sp>
        <p:nvSpPr>
          <p:cNvPr id="5" name="Footer Placeholder 4">
            <a:extLst>
              <a:ext uri="{FF2B5EF4-FFF2-40B4-BE49-F238E27FC236}">
                <a16:creationId xmlns:a16="http://schemas.microsoft.com/office/drawing/2014/main" id="{EBAA1D61-5477-D1B0-8B3D-884EEA81BD88}"/>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4F512D0D-E16E-71CB-3178-86559FCCAD39}"/>
              </a:ext>
            </a:extLst>
          </p:cNvPr>
          <p:cNvSpPr>
            <a:spLocks noGrp="1"/>
          </p:cNvSpPr>
          <p:nvPr>
            <p:ph type="hdr" sz="quarter"/>
          </p:nvPr>
        </p:nvSpPr>
        <p:spPr/>
        <p:txBody>
          <a:bodyPr/>
          <a:lstStyle/>
          <a:p>
            <a:r>
              <a:rPr lang="en-US"/>
              <a:t>Cradle My Heart Pastor's Seminar</a:t>
            </a:r>
          </a:p>
        </p:txBody>
      </p:sp>
      <p:sp>
        <p:nvSpPr>
          <p:cNvPr id="7" name="Date Placeholder 6">
            <a:extLst>
              <a:ext uri="{FF2B5EF4-FFF2-40B4-BE49-F238E27FC236}">
                <a16:creationId xmlns:a16="http://schemas.microsoft.com/office/drawing/2014/main" id="{A7312F17-1F2A-15D7-C62A-D1D3D0B86F46}"/>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68782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Institute for Reproductive Grief Care</a:t>
            </a:r>
          </a:p>
          <a:p>
            <a:endParaRPr lang="en-US" dirty="0"/>
          </a:p>
          <a:p>
            <a:r>
              <a:rPr lang="en-US" dirty="0"/>
              <a:t>Research results</a:t>
            </a:r>
          </a:p>
          <a:p>
            <a:r>
              <a:rPr lang="en-US" dirty="0"/>
              <a:t>https://www.sciencedirect.com/science/article/pii/S2772628223001243</a:t>
            </a:r>
          </a:p>
          <a:p>
            <a:endParaRPr lang="en-US" dirty="0"/>
          </a:p>
          <a:p>
            <a:r>
              <a:rPr lang="en-US" dirty="0"/>
              <a:t>How it works poster https://static1.squarespace.com/static/674e3fa0de201241778ef1e5/t/6781b1c66ab9db091671e9ef/1736552902540/Reproductive-Loss-Screener-Research-Process-FINAL-1536x864.jpg</a:t>
            </a:r>
          </a:p>
        </p:txBody>
      </p:sp>
      <p:sp>
        <p:nvSpPr>
          <p:cNvPr id="4" name="Header Placeholder 3"/>
          <p:cNvSpPr>
            <a:spLocks noGrp="1"/>
          </p:cNvSpPr>
          <p:nvPr>
            <p:ph type="hdr" sz="quarter"/>
          </p:nvPr>
        </p:nvSpPr>
        <p:spPr/>
        <p:txBody>
          <a:bodyPr/>
          <a:lstStyle/>
          <a:p>
            <a:r>
              <a:rPr lang="en-US"/>
              <a:t>Cradle My Heart Pastor's Seminar</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9</a:t>
            </a:fld>
            <a:endParaRPr lang="en-US"/>
          </a:p>
        </p:txBody>
      </p:sp>
      <p:sp>
        <p:nvSpPr>
          <p:cNvPr id="7" name="Date Placeholder 6">
            <a:extLst>
              <a:ext uri="{FF2B5EF4-FFF2-40B4-BE49-F238E27FC236}">
                <a16:creationId xmlns:a16="http://schemas.microsoft.com/office/drawing/2014/main" id="{0A578958-286F-A44F-1343-16262286C44A}"/>
              </a:ext>
            </a:extLst>
          </p:cNvPr>
          <p:cNvSpPr>
            <a:spLocks noGrp="1"/>
          </p:cNvSpPr>
          <p:nvPr>
            <p:ph type="dt" idx="1"/>
          </p:nvPr>
        </p:nvSpPr>
        <p:spPr/>
        <p:txBody>
          <a:bodyPr/>
          <a:lstStyle/>
          <a:p>
            <a:r>
              <a:rPr lang="en-US"/>
              <a:t>9/25/2025</a:t>
            </a:r>
          </a:p>
        </p:txBody>
      </p:sp>
    </p:spTree>
    <p:extLst>
      <p:ext uri="{BB962C8B-B14F-4D97-AF65-F5344CB8AC3E}">
        <p14:creationId xmlns:p14="http://schemas.microsoft.com/office/powerpoint/2010/main" val="323499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15DD684-54F9-4084-868D-D8231A6EEF8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66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0052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02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340471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DD684-54F9-4084-868D-D8231A6EEF8B}"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1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DD684-54F9-4084-868D-D8231A6EEF8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0171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DD684-54F9-4084-868D-D8231A6EEF8B}"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33536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DD684-54F9-4084-868D-D8231A6EEF8B}"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17831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DD684-54F9-4084-868D-D8231A6EEF8B}"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53511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DD684-54F9-4084-868D-D8231A6EEF8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6613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DD684-54F9-4084-868D-D8231A6EEF8B}"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4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5DD684-54F9-4084-868D-D8231A6EEF8B}" type="datetimeFigureOut">
              <a:rPr lang="en-US" smtClean="0"/>
              <a:t>9/23/2025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C50EE2-BC4B-4647-918A-089DBA58BEE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0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jp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jpg"/><Relationship Id="rId4" Type="http://schemas.openxmlformats.org/officeDocument/2006/relationships/image" Target="../media/image11.jp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F9D06-6A1C-2725-4BFA-D4106EEE0935}"/>
              </a:ext>
            </a:extLst>
          </p:cNvPr>
          <p:cNvSpPr>
            <a:spLocks noGrp="1"/>
          </p:cNvSpPr>
          <p:nvPr>
            <p:ph type="ctrTitle"/>
          </p:nvPr>
        </p:nvSpPr>
        <p:spPr>
          <a:xfrm>
            <a:off x="613611" y="685892"/>
            <a:ext cx="3566407" cy="2340336"/>
          </a:xfrm>
        </p:spPr>
        <p:txBody>
          <a:bodyPr anchor="b">
            <a:normAutofit/>
          </a:bodyPr>
          <a:lstStyle/>
          <a:p>
            <a:r>
              <a:rPr lang="en-US" sz="4000" dirty="0"/>
              <a:t>Advancing reproductive grief care </a:t>
            </a:r>
            <a:br>
              <a:rPr lang="en-US" sz="4000" dirty="0"/>
            </a:br>
            <a:r>
              <a:rPr lang="en-US" sz="4000" dirty="0"/>
              <a:t>in the church</a:t>
            </a:r>
          </a:p>
        </p:txBody>
      </p:sp>
      <p:sp>
        <p:nvSpPr>
          <p:cNvPr id="3" name="Subtitle 2">
            <a:extLst>
              <a:ext uri="{FF2B5EF4-FFF2-40B4-BE49-F238E27FC236}">
                <a16:creationId xmlns:a16="http://schemas.microsoft.com/office/drawing/2014/main" id="{693D8168-B6F1-485B-1358-6EE5AD1714F5}"/>
              </a:ext>
            </a:extLst>
          </p:cNvPr>
          <p:cNvSpPr>
            <a:spLocks noGrp="1"/>
          </p:cNvSpPr>
          <p:nvPr>
            <p:ph type="subTitle" idx="1"/>
          </p:nvPr>
        </p:nvSpPr>
        <p:spPr>
          <a:xfrm>
            <a:off x="613612" y="3323528"/>
            <a:ext cx="3664378" cy="1463040"/>
          </a:xfrm>
        </p:spPr>
        <p:txBody>
          <a:bodyPr anchor="t">
            <a:normAutofit/>
          </a:bodyPr>
          <a:lstStyle/>
          <a:p>
            <a:pPr algn="r"/>
            <a:r>
              <a:rPr lang="en-US" sz="2000" dirty="0"/>
              <a:t>Kim Ketola</a:t>
            </a:r>
          </a:p>
          <a:p>
            <a:pPr algn="r"/>
            <a:r>
              <a:rPr lang="en-US" sz="2000" dirty="0"/>
              <a:t>Cradle My Heart Pastor’s Seminar</a:t>
            </a:r>
          </a:p>
          <a:p>
            <a:pPr algn="r"/>
            <a:r>
              <a:rPr lang="en-US" sz="2000" dirty="0"/>
              <a:t>September 2025</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579F9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8075EED-38DA-91C2-571C-B71AE6E346D8}"/>
              </a:ext>
            </a:extLst>
          </p:cNvPr>
          <p:cNvPicPr>
            <a:picLocks noChangeAspect="1"/>
          </p:cNvPicPr>
          <p:nvPr/>
        </p:nvPicPr>
        <p:blipFill>
          <a:blip r:embed="rId3">
            <a:extLst>
              <a:ext uri="{28A0092B-C50C-407E-A947-70E740481C1C}">
                <a14:useLocalDpi xmlns:a14="http://schemas.microsoft.com/office/drawing/2010/main" val="0"/>
              </a:ext>
            </a:extLst>
          </a:blip>
          <a:srcRect l="13382" r="13382"/>
          <a:stretch/>
        </p:blipFill>
        <p:spPr>
          <a:xfrm>
            <a:off x="4658258" y="975"/>
            <a:ext cx="7533742" cy="6858000"/>
          </a:xfrm>
          <a:prstGeom prst="rect">
            <a:avLst/>
          </a:prstGeom>
        </p:spPr>
      </p:pic>
      <p:pic>
        <p:nvPicPr>
          <p:cNvPr id="6" name="Picture 5">
            <a:extLst>
              <a:ext uri="{FF2B5EF4-FFF2-40B4-BE49-F238E27FC236}">
                <a16:creationId xmlns:a16="http://schemas.microsoft.com/office/drawing/2014/main" id="{B7436C92-6CC8-47B0-B2F3-6144FA3173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41511" y="5309203"/>
            <a:ext cx="760126" cy="747699"/>
          </a:xfrm>
          <a:prstGeom prst="rect">
            <a:avLst/>
          </a:prstGeom>
        </p:spPr>
      </p:pic>
    </p:spTree>
    <p:extLst>
      <p:ext uri="{BB962C8B-B14F-4D97-AF65-F5344CB8AC3E}">
        <p14:creationId xmlns:p14="http://schemas.microsoft.com/office/powerpoint/2010/main" val="10189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EC89F5-9488-4061-314B-15A5D3C57174}"/>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sz="5000" dirty="0">
                <a:solidFill>
                  <a:srgbClr val="FFFFFF"/>
                </a:solidFill>
              </a:rPr>
              <a:t>Words matter</a:t>
            </a:r>
          </a:p>
        </p:txBody>
      </p:sp>
      <p:cxnSp>
        <p:nvCxnSpPr>
          <p:cNvPr id="60" name="Straight Connector 59">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26239A1-E5E9-E5ED-B62E-FCB3B5250A41}"/>
              </a:ext>
            </a:extLst>
          </p:cNvPr>
          <p:cNvPicPr>
            <a:picLocks noChangeAspect="1"/>
          </p:cNvPicPr>
          <p:nvPr/>
        </p:nvPicPr>
        <p:blipFill>
          <a:blip r:embed="rId3">
            <a:extLst>
              <a:ext uri="{28A0092B-C50C-407E-A947-70E740481C1C}">
                <a14:useLocalDpi xmlns:a14="http://schemas.microsoft.com/office/drawing/2010/main" val="0"/>
              </a:ext>
            </a:extLst>
          </a:blip>
          <a:srcRect l="9820" r="9820"/>
          <a:stretch/>
        </p:blipFill>
        <p:spPr>
          <a:xfrm>
            <a:off x="7293280" y="3429000"/>
            <a:ext cx="4898720" cy="3429000"/>
          </a:xfrm>
          <a:prstGeom prst="rect">
            <a:avLst/>
          </a:prstGeom>
        </p:spPr>
      </p:pic>
      <p:pic>
        <p:nvPicPr>
          <p:cNvPr id="16" name="Picture 15">
            <a:extLst>
              <a:ext uri="{FF2B5EF4-FFF2-40B4-BE49-F238E27FC236}">
                <a16:creationId xmlns:a16="http://schemas.microsoft.com/office/drawing/2014/main" id="{04312A8D-CF7E-23E1-3E55-1EA5B95230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93280" y="0"/>
            <a:ext cx="4898720" cy="3429000"/>
          </a:xfrm>
          <a:prstGeom prst="rect">
            <a:avLst/>
          </a:prstGeom>
        </p:spPr>
      </p:pic>
      <p:graphicFrame>
        <p:nvGraphicFramePr>
          <p:cNvPr id="62" name="Text Placeholder 3">
            <a:extLst>
              <a:ext uri="{FF2B5EF4-FFF2-40B4-BE49-F238E27FC236}">
                <a16:creationId xmlns:a16="http://schemas.microsoft.com/office/drawing/2014/main" id="{BB1C9FBF-B0B8-A911-B300-D3A10111A056}"/>
              </a:ext>
            </a:extLst>
          </p:cNvPr>
          <p:cNvGraphicFramePr/>
          <p:nvPr>
            <p:extLst>
              <p:ext uri="{D42A27DB-BD31-4B8C-83A1-F6EECF244321}">
                <p14:modId xmlns:p14="http://schemas.microsoft.com/office/powerpoint/2010/main" val="4252146502"/>
              </p:ext>
            </p:extLst>
          </p:nvPr>
        </p:nvGraphicFramePr>
        <p:xfrm>
          <a:off x="762001" y="1884218"/>
          <a:ext cx="6269154" cy="4388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8791FC25-A367-B427-5CFC-38F14AAC5C2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154633" y="5900057"/>
            <a:ext cx="926721" cy="911570"/>
          </a:xfrm>
          <a:prstGeom prst="rect">
            <a:avLst/>
          </a:prstGeom>
        </p:spPr>
      </p:pic>
    </p:spTree>
    <p:extLst>
      <p:ext uri="{BB962C8B-B14F-4D97-AF65-F5344CB8AC3E}">
        <p14:creationId xmlns:p14="http://schemas.microsoft.com/office/powerpoint/2010/main" val="12144868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5C0C315-203B-CBCD-0CF7-98EB94A4CE93}"/>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3C2DE3C1-C167-8FCB-4321-96BEE79678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0DF924A-81C0-686A-3A49-4A034FF8D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847225F-8BCF-C667-E5EE-BB7FC7790BC6}"/>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sz="5000" dirty="0">
                <a:solidFill>
                  <a:srgbClr val="FFFFFF"/>
                </a:solidFill>
              </a:rPr>
              <a:t>Words can hurt</a:t>
            </a:r>
          </a:p>
        </p:txBody>
      </p:sp>
      <p:cxnSp>
        <p:nvCxnSpPr>
          <p:cNvPr id="60" name="Straight Connector 59">
            <a:extLst>
              <a:ext uri="{FF2B5EF4-FFF2-40B4-BE49-F238E27FC236}">
                <a16:creationId xmlns:a16="http://schemas.microsoft.com/office/drawing/2014/main" id="{6B7F02E3-ADFE-4D82-AA16-6A4D9F8917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2E520B0-0321-F34A-8CF9-D6E02F3266D4}"/>
              </a:ext>
            </a:extLst>
          </p:cNvPr>
          <p:cNvSpPr>
            <a:spLocks noGrp="1"/>
          </p:cNvSpPr>
          <p:nvPr>
            <p:ph type="body" sz="half" idx="2"/>
          </p:nvPr>
        </p:nvSpPr>
        <p:spPr>
          <a:xfrm>
            <a:off x="528645" y="1884218"/>
            <a:ext cx="6502510" cy="4388566"/>
          </a:xfrm>
        </p:spPr>
        <p:txBody>
          <a:bodyPr vert="horz" lIns="45720" tIns="45720" rIns="45720" bIns="45720" rtlCol="0">
            <a:noAutofit/>
          </a:bodyPr>
          <a:lstStyle/>
          <a:p>
            <a:pPr marL="342900" indent="-342900">
              <a:lnSpc>
                <a:spcPct val="90000"/>
              </a:lnSpc>
              <a:buFont typeface="Courier New" panose="02070309020205020404" pitchFamily="49" charset="0"/>
              <a:buChar char="o"/>
            </a:pPr>
            <a:r>
              <a:rPr lang="en-US" sz="2400" dirty="0">
                <a:solidFill>
                  <a:srgbClr val="FFFFFF"/>
                </a:solidFill>
              </a:rPr>
              <a:t>You’re young, you can always try again.</a:t>
            </a:r>
          </a:p>
          <a:p>
            <a:pPr marL="342900" indent="-342900">
              <a:lnSpc>
                <a:spcPct val="90000"/>
              </a:lnSpc>
              <a:buFont typeface="Courier New" panose="02070309020205020404" pitchFamily="49" charset="0"/>
              <a:buChar char="o"/>
            </a:pPr>
            <a:r>
              <a:rPr lang="en-US" sz="2400" dirty="0">
                <a:solidFill>
                  <a:srgbClr val="FFFFFF"/>
                </a:solidFill>
              </a:rPr>
              <a:t>God wanted your child in heaven. Your child is in a better place now. </a:t>
            </a:r>
          </a:p>
          <a:p>
            <a:pPr marL="342900" indent="-342900">
              <a:lnSpc>
                <a:spcPct val="90000"/>
              </a:lnSpc>
              <a:buFont typeface="Courier New" panose="02070309020205020404" pitchFamily="49" charset="0"/>
              <a:buChar char="o"/>
            </a:pPr>
            <a:r>
              <a:rPr lang="en-US" sz="2400" dirty="0">
                <a:solidFill>
                  <a:srgbClr val="FFFFFF"/>
                </a:solidFill>
              </a:rPr>
              <a:t>Your miscarriage was so long ago, shouldn’t you be over it by now?</a:t>
            </a:r>
          </a:p>
          <a:p>
            <a:pPr marL="342900" indent="-342900">
              <a:lnSpc>
                <a:spcPct val="90000"/>
              </a:lnSpc>
              <a:buFont typeface="Courier New" panose="02070309020205020404" pitchFamily="49" charset="0"/>
              <a:buChar char="o"/>
            </a:pPr>
            <a:r>
              <a:rPr lang="en-US" sz="2400" dirty="0">
                <a:solidFill>
                  <a:srgbClr val="FFFFFF"/>
                </a:solidFill>
              </a:rPr>
              <a:t>There was probably something wrong with it anyway.</a:t>
            </a:r>
          </a:p>
          <a:p>
            <a:pPr marL="342900" indent="-342900">
              <a:lnSpc>
                <a:spcPct val="90000"/>
              </a:lnSpc>
              <a:buFont typeface="Courier New" panose="02070309020205020404" pitchFamily="49" charset="0"/>
              <a:buChar char="o"/>
            </a:pPr>
            <a:r>
              <a:rPr lang="en-US" sz="2400" dirty="0">
                <a:solidFill>
                  <a:srgbClr val="FFFFFF"/>
                </a:solidFill>
              </a:rPr>
              <a:t>Do you think you did something to make it happen?</a:t>
            </a:r>
          </a:p>
          <a:p>
            <a:pPr marL="342900" indent="-342900">
              <a:lnSpc>
                <a:spcPct val="90000"/>
              </a:lnSpc>
              <a:buFont typeface="Courier New" panose="02070309020205020404" pitchFamily="49" charset="0"/>
              <a:buChar char="o"/>
            </a:pPr>
            <a:r>
              <a:rPr lang="en-US" sz="2400" dirty="0">
                <a:solidFill>
                  <a:srgbClr val="FFFFFF"/>
                </a:solidFill>
              </a:rPr>
              <a:t>Abortion is nothing to be ashamed of.</a:t>
            </a:r>
          </a:p>
          <a:p>
            <a:pPr marL="342900" indent="-342900">
              <a:lnSpc>
                <a:spcPct val="90000"/>
              </a:lnSpc>
              <a:buFont typeface="Courier New" panose="02070309020205020404" pitchFamily="49" charset="0"/>
              <a:buChar char="o"/>
            </a:pPr>
            <a:r>
              <a:rPr lang="en-US" sz="2400" dirty="0">
                <a:solidFill>
                  <a:srgbClr val="FFFFFF"/>
                </a:solidFill>
              </a:rPr>
              <a:t>You did the best you could, it’s legal after all.</a:t>
            </a:r>
          </a:p>
          <a:p>
            <a:pPr marL="342900" indent="-342900">
              <a:lnSpc>
                <a:spcPct val="90000"/>
              </a:lnSpc>
              <a:buFont typeface="Courier New" panose="02070309020205020404" pitchFamily="49" charset="0"/>
              <a:buChar char="o"/>
            </a:pPr>
            <a:endParaRPr lang="en-US" sz="2000" dirty="0">
              <a:solidFill>
                <a:srgbClr val="FFFFFF"/>
              </a:solidFill>
            </a:endParaRPr>
          </a:p>
        </p:txBody>
      </p:sp>
      <p:pic>
        <p:nvPicPr>
          <p:cNvPr id="10" name="Picture 9" descr="A group of people on a pier&#10;&#10;Description automatically generated">
            <a:extLst>
              <a:ext uri="{FF2B5EF4-FFF2-40B4-BE49-F238E27FC236}">
                <a16:creationId xmlns:a16="http://schemas.microsoft.com/office/drawing/2014/main" id="{A7A40E76-1555-429B-52BF-610B0BFDEAA2}"/>
              </a:ext>
            </a:extLst>
          </p:cNvPr>
          <p:cNvPicPr>
            <a:picLocks noChangeAspect="1"/>
          </p:cNvPicPr>
          <p:nvPr/>
        </p:nvPicPr>
        <p:blipFill rotWithShape="1">
          <a:blip r:embed="rId3">
            <a:extLst>
              <a:ext uri="{28A0092B-C50C-407E-A947-70E740481C1C}">
                <a14:useLocalDpi xmlns:a14="http://schemas.microsoft.com/office/drawing/2010/main" val="0"/>
              </a:ext>
            </a:extLst>
          </a:blip>
          <a:srcRect l="17437" t="23025" r="17793" b="15482"/>
          <a:stretch/>
        </p:blipFill>
        <p:spPr>
          <a:xfrm>
            <a:off x="7293281" y="3277772"/>
            <a:ext cx="4898719" cy="3580228"/>
          </a:xfrm>
          <a:prstGeom prst="rect">
            <a:avLst/>
          </a:prstGeom>
        </p:spPr>
      </p:pic>
      <p:pic>
        <p:nvPicPr>
          <p:cNvPr id="16" name="Picture 15" descr="A white and blue speech bubble with black text&#10;&#10;Description automatically generated">
            <a:extLst>
              <a:ext uri="{FF2B5EF4-FFF2-40B4-BE49-F238E27FC236}">
                <a16:creationId xmlns:a16="http://schemas.microsoft.com/office/drawing/2014/main" id="{DFC6479D-6A83-9EB5-5BE2-51DFE49C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282" y="0"/>
            <a:ext cx="4898718" cy="3277772"/>
          </a:xfrm>
          <a:prstGeom prst="rect">
            <a:avLst/>
          </a:prstGeom>
        </p:spPr>
      </p:pic>
      <p:pic>
        <p:nvPicPr>
          <p:cNvPr id="3" name="Picture 2">
            <a:extLst>
              <a:ext uri="{FF2B5EF4-FFF2-40B4-BE49-F238E27FC236}">
                <a16:creationId xmlns:a16="http://schemas.microsoft.com/office/drawing/2014/main" id="{238AF4AC-8AAF-7F05-D284-45FB378030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31045" y="5657521"/>
            <a:ext cx="1019681" cy="1003010"/>
          </a:xfrm>
          <a:prstGeom prst="rect">
            <a:avLst/>
          </a:prstGeom>
        </p:spPr>
      </p:pic>
    </p:spTree>
    <p:extLst>
      <p:ext uri="{BB962C8B-B14F-4D97-AF65-F5344CB8AC3E}">
        <p14:creationId xmlns:p14="http://schemas.microsoft.com/office/powerpoint/2010/main" val="376133293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F740F-2C62-1E5F-BF72-396CFDB81E2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Healing Model – essential needs and challenges</a:t>
            </a:r>
          </a:p>
        </p:txBody>
      </p:sp>
      <p:pic>
        <p:nvPicPr>
          <p:cNvPr id="6" name="Picture 5" descr="A sunset over a body of water&#10;&#10;Description automatically generated">
            <a:extLst>
              <a:ext uri="{FF2B5EF4-FFF2-40B4-BE49-F238E27FC236}">
                <a16:creationId xmlns:a16="http://schemas.microsoft.com/office/drawing/2014/main" id="{33EE1B02-4379-42E0-3EE7-A8DEDC39A831}"/>
              </a:ext>
            </a:extLst>
          </p:cNvPr>
          <p:cNvPicPr>
            <a:picLocks noChangeAspect="1"/>
          </p:cNvPicPr>
          <p:nvPr/>
        </p:nvPicPr>
        <p:blipFill rotWithShape="1">
          <a:blip r:embed="rId3">
            <a:extLst>
              <a:ext uri="{28A0092B-C50C-407E-A947-70E740481C1C}">
                <a14:useLocalDpi xmlns:a14="http://schemas.microsoft.com/office/drawing/2010/main" val="0"/>
              </a:ext>
            </a:extLst>
          </a:blip>
          <a:srcRect t="21642" r="1" b="769"/>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5877BF-69B1-BB73-AD4B-9AE0A88D1AE6}"/>
              </a:ext>
            </a:extLst>
          </p:cNvPr>
          <p:cNvSpPr>
            <a:spLocks noGrp="1"/>
          </p:cNvSpPr>
          <p:nvPr>
            <p:ph idx="1"/>
          </p:nvPr>
        </p:nvSpPr>
        <p:spPr>
          <a:xfrm>
            <a:off x="7990091" y="619728"/>
            <a:ext cx="3424739" cy="5618541"/>
          </a:xfrm>
        </p:spPr>
        <p:txBody>
          <a:bodyPr anchor="ctr">
            <a:noAutofit/>
          </a:bodyPr>
          <a:lstStyle/>
          <a:p>
            <a:pPr>
              <a:lnSpc>
                <a:spcPct val="90000"/>
              </a:lnSpc>
            </a:pPr>
            <a:endParaRPr lang="en-US" sz="2800" dirty="0">
              <a:solidFill>
                <a:schemeClr val="bg1"/>
              </a:solidFill>
            </a:endParaRPr>
          </a:p>
          <a:p>
            <a:pPr>
              <a:lnSpc>
                <a:spcPct val="90000"/>
              </a:lnSpc>
            </a:pPr>
            <a:r>
              <a:rPr lang="en-US" sz="2800" dirty="0">
                <a:solidFill>
                  <a:schemeClr val="bg1"/>
                </a:solidFill>
              </a:rPr>
              <a:t>Guilt and Blame</a:t>
            </a:r>
          </a:p>
          <a:p>
            <a:pPr>
              <a:lnSpc>
                <a:spcPct val="90000"/>
              </a:lnSpc>
            </a:pPr>
            <a:r>
              <a:rPr lang="en-US" sz="2800" dirty="0">
                <a:solidFill>
                  <a:schemeClr val="bg1"/>
                </a:solidFill>
              </a:rPr>
              <a:t>Disordered Worship</a:t>
            </a:r>
          </a:p>
          <a:p>
            <a:pPr>
              <a:lnSpc>
                <a:spcPct val="90000"/>
              </a:lnSpc>
            </a:pPr>
            <a:r>
              <a:rPr lang="en-US" sz="2800" dirty="0">
                <a:solidFill>
                  <a:schemeClr val="bg1"/>
                </a:solidFill>
              </a:rPr>
              <a:t>Doubt</a:t>
            </a:r>
          </a:p>
          <a:p>
            <a:pPr>
              <a:lnSpc>
                <a:spcPct val="90000"/>
              </a:lnSpc>
            </a:pPr>
            <a:r>
              <a:rPr lang="en-US" sz="2800" dirty="0">
                <a:solidFill>
                  <a:schemeClr val="bg1"/>
                </a:solidFill>
              </a:rPr>
              <a:t>Shame</a:t>
            </a:r>
          </a:p>
          <a:p>
            <a:pPr>
              <a:lnSpc>
                <a:spcPct val="90000"/>
              </a:lnSpc>
            </a:pPr>
            <a:r>
              <a:rPr lang="en-US" sz="2800" dirty="0">
                <a:solidFill>
                  <a:schemeClr val="bg1"/>
                </a:solidFill>
              </a:rPr>
              <a:t>Forgiving</a:t>
            </a:r>
          </a:p>
          <a:p>
            <a:pPr>
              <a:lnSpc>
                <a:spcPct val="90000"/>
              </a:lnSpc>
            </a:pPr>
            <a:r>
              <a:rPr lang="en-US" sz="2800" dirty="0">
                <a:solidFill>
                  <a:schemeClr val="bg1"/>
                </a:solidFill>
              </a:rPr>
              <a:t>Repenting</a:t>
            </a:r>
          </a:p>
          <a:p>
            <a:pPr>
              <a:lnSpc>
                <a:spcPct val="90000"/>
              </a:lnSpc>
            </a:pPr>
            <a:r>
              <a:rPr lang="en-US" sz="2800" dirty="0">
                <a:solidFill>
                  <a:schemeClr val="bg1"/>
                </a:solidFill>
              </a:rPr>
              <a:t>Sifting</a:t>
            </a:r>
          </a:p>
          <a:p>
            <a:pPr>
              <a:lnSpc>
                <a:spcPct val="90000"/>
              </a:lnSpc>
            </a:pPr>
            <a:r>
              <a:rPr lang="en-US" sz="2800" dirty="0">
                <a:solidFill>
                  <a:schemeClr val="bg1"/>
                </a:solidFill>
              </a:rPr>
              <a:t>Grieving</a:t>
            </a:r>
          </a:p>
          <a:p>
            <a:pPr>
              <a:lnSpc>
                <a:spcPct val="90000"/>
              </a:lnSpc>
            </a:pPr>
            <a:r>
              <a:rPr lang="en-US" sz="2800" dirty="0">
                <a:solidFill>
                  <a:schemeClr val="bg1"/>
                </a:solidFill>
              </a:rPr>
              <a:t>Rejoicing</a:t>
            </a:r>
          </a:p>
          <a:p>
            <a:pPr>
              <a:lnSpc>
                <a:spcPct val="90000"/>
              </a:lnSpc>
            </a:pPr>
            <a:r>
              <a:rPr lang="en-US" sz="2800" dirty="0">
                <a:solidFill>
                  <a:schemeClr val="bg1"/>
                </a:solidFill>
              </a:rPr>
              <a:t>Returning</a:t>
            </a:r>
          </a:p>
          <a:p>
            <a:endParaRPr lang="en-US" sz="2800" dirty="0">
              <a:solidFill>
                <a:srgbClr val="FFFFFF"/>
              </a:solidFill>
            </a:endParaRPr>
          </a:p>
        </p:txBody>
      </p:sp>
      <p:pic>
        <p:nvPicPr>
          <p:cNvPr id="4" name="Picture 3">
            <a:extLst>
              <a:ext uri="{FF2B5EF4-FFF2-40B4-BE49-F238E27FC236}">
                <a16:creationId xmlns:a16="http://schemas.microsoft.com/office/drawing/2014/main" id="{4A0A0EE0-EE81-F34A-6179-D31719E718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95149" y="5180750"/>
            <a:ext cx="1019681" cy="1003010"/>
          </a:xfrm>
          <a:prstGeom prst="rect">
            <a:avLst/>
          </a:prstGeom>
        </p:spPr>
      </p:pic>
    </p:spTree>
    <p:extLst>
      <p:ext uri="{BB962C8B-B14F-4D97-AF65-F5344CB8AC3E}">
        <p14:creationId xmlns:p14="http://schemas.microsoft.com/office/powerpoint/2010/main" val="112107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F740F-2C62-1E5F-BF72-396CFDB81E2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Healing Model – essential grieving tasks v stages</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5877BF-69B1-BB73-AD4B-9AE0A88D1AE6}"/>
              </a:ext>
            </a:extLst>
          </p:cNvPr>
          <p:cNvSpPr>
            <a:spLocks noGrp="1"/>
          </p:cNvSpPr>
          <p:nvPr>
            <p:ph idx="1"/>
          </p:nvPr>
        </p:nvSpPr>
        <p:spPr>
          <a:xfrm>
            <a:off x="8029319" y="917725"/>
            <a:ext cx="3424739" cy="4852362"/>
          </a:xfrm>
        </p:spPr>
        <p:txBody>
          <a:bodyPr anchor="ctr">
            <a:normAutofit fontScale="77500" lnSpcReduction="20000"/>
          </a:bodyPr>
          <a:lstStyle/>
          <a:p>
            <a:endParaRPr lang="en-US" sz="3000" dirty="0">
              <a:solidFill>
                <a:srgbClr val="FFFFFF"/>
              </a:solidFill>
            </a:endParaRPr>
          </a:p>
          <a:p>
            <a:endParaRPr lang="en-US" sz="3000" dirty="0">
              <a:solidFill>
                <a:srgbClr val="FFFFFF"/>
              </a:solidFill>
            </a:endParaRPr>
          </a:p>
          <a:p>
            <a:r>
              <a:rPr lang="en-US" sz="3600" dirty="0">
                <a:solidFill>
                  <a:srgbClr val="FFFFFF"/>
                </a:solidFill>
              </a:rPr>
              <a:t>Acknowledge</a:t>
            </a:r>
          </a:p>
          <a:p>
            <a:r>
              <a:rPr lang="en-US" sz="3600" dirty="0">
                <a:solidFill>
                  <a:srgbClr val="FFFFFF"/>
                </a:solidFill>
              </a:rPr>
              <a:t>Accept</a:t>
            </a:r>
          </a:p>
          <a:p>
            <a:r>
              <a:rPr lang="en-US" sz="3600" dirty="0">
                <a:solidFill>
                  <a:srgbClr val="FFFFFF"/>
                </a:solidFill>
              </a:rPr>
              <a:t>Connect </a:t>
            </a:r>
          </a:p>
          <a:p>
            <a:r>
              <a:rPr lang="en-US" sz="3600" dirty="0">
                <a:solidFill>
                  <a:srgbClr val="FFFFFF"/>
                </a:solidFill>
              </a:rPr>
              <a:t>Adapt</a:t>
            </a:r>
          </a:p>
          <a:p>
            <a:endParaRPr lang="en-US" dirty="0">
              <a:solidFill>
                <a:srgbClr val="FFFFFF"/>
              </a:solidFill>
            </a:endParaRPr>
          </a:p>
          <a:p>
            <a:endParaRPr lang="en-US" dirty="0">
              <a:solidFill>
                <a:srgbClr val="FFFFFF"/>
              </a:solidFill>
            </a:endParaRPr>
          </a:p>
          <a:p>
            <a:r>
              <a:rPr lang="en-US" sz="3600" i="1" dirty="0">
                <a:solidFill>
                  <a:srgbClr val="FFFFFF"/>
                </a:solidFill>
                <a:latin typeface="Nyala" panose="02000504070300020003" pitchFamily="2" charset="0"/>
              </a:rPr>
              <a:t>Grief is just love </a:t>
            </a:r>
          </a:p>
          <a:p>
            <a:r>
              <a:rPr lang="en-US" sz="3600" i="1" dirty="0">
                <a:solidFill>
                  <a:srgbClr val="FFFFFF"/>
                </a:solidFill>
                <a:latin typeface="Nyala" panose="02000504070300020003" pitchFamily="2" charset="0"/>
              </a:rPr>
              <a:t>with no place to go    </a:t>
            </a:r>
          </a:p>
          <a:p>
            <a:pPr algn="r"/>
            <a:r>
              <a:rPr lang="en-US" sz="3600" i="1" dirty="0">
                <a:solidFill>
                  <a:srgbClr val="FFFFFF"/>
                </a:solidFill>
                <a:latin typeface="Nyala" panose="02000504070300020003" pitchFamily="2" charset="0"/>
              </a:rPr>
              <a:t>-Jamie Anderson</a:t>
            </a:r>
          </a:p>
          <a:p>
            <a:endParaRPr lang="en-US" sz="3600" dirty="0">
              <a:solidFill>
                <a:srgbClr val="FFFFFF"/>
              </a:solidFill>
              <a:latin typeface="Nyala" panose="02000504070300020003" pitchFamily="2" charset="0"/>
            </a:endParaRPr>
          </a:p>
          <a:p>
            <a:endParaRPr lang="en-US" dirty="0">
              <a:solidFill>
                <a:srgbClr val="FFFFFF"/>
              </a:solidFill>
            </a:endParaRPr>
          </a:p>
          <a:p>
            <a:endParaRPr lang="en-US" dirty="0">
              <a:solidFill>
                <a:srgbClr val="FFFFFF"/>
              </a:solidFill>
            </a:endParaRPr>
          </a:p>
        </p:txBody>
      </p:sp>
      <p:pic>
        <p:nvPicPr>
          <p:cNvPr id="10" name="Picture 9" descr="A butterfly flying over flowers&#10;&#10;Description automatically generated">
            <a:extLst>
              <a:ext uri="{FF2B5EF4-FFF2-40B4-BE49-F238E27FC236}">
                <a16:creationId xmlns:a16="http://schemas.microsoft.com/office/drawing/2014/main" id="{26E46E1E-257A-D41D-F2FA-54526B778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2" y="321732"/>
            <a:ext cx="6988893" cy="4106284"/>
          </a:xfrm>
          <a:prstGeom prst="rect">
            <a:avLst/>
          </a:prstGeom>
        </p:spPr>
      </p:pic>
      <p:pic>
        <p:nvPicPr>
          <p:cNvPr id="4" name="Picture 3">
            <a:extLst>
              <a:ext uri="{FF2B5EF4-FFF2-40B4-BE49-F238E27FC236}">
                <a16:creationId xmlns:a16="http://schemas.microsoft.com/office/drawing/2014/main" id="{7747D035-44CB-E6EA-3BC0-0F63586DA7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55998" y="5457002"/>
            <a:ext cx="922090" cy="907015"/>
          </a:xfrm>
          <a:prstGeom prst="rect">
            <a:avLst/>
          </a:prstGeom>
        </p:spPr>
      </p:pic>
    </p:spTree>
    <p:extLst>
      <p:ext uri="{BB962C8B-B14F-4D97-AF65-F5344CB8AC3E}">
        <p14:creationId xmlns:p14="http://schemas.microsoft.com/office/powerpoint/2010/main" val="81522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67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7704-1D27-4446-C504-8156FC585856}"/>
              </a:ext>
            </a:extLst>
          </p:cNvPr>
          <p:cNvSpPr>
            <a:spLocks noGrp="1"/>
          </p:cNvSpPr>
          <p:nvPr>
            <p:ph type="title"/>
          </p:nvPr>
        </p:nvSpPr>
        <p:spPr>
          <a:xfrm>
            <a:off x="1024128" y="585216"/>
            <a:ext cx="6007027" cy="1499616"/>
          </a:xfrm>
        </p:spPr>
        <p:txBody>
          <a:bodyPr>
            <a:normAutofit/>
          </a:bodyPr>
          <a:lstStyle/>
          <a:p>
            <a:r>
              <a:rPr lang="en-US">
                <a:solidFill>
                  <a:srgbClr val="FFFFFF"/>
                </a:solidFill>
              </a:rPr>
              <a:t>A biblical resource</a:t>
            </a:r>
          </a:p>
        </p:txBody>
      </p:sp>
      <p:cxnSp>
        <p:nvCxnSpPr>
          <p:cNvPr id="19" name="Straight Connector 18">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925C25F-2586-5F77-D268-370F537ED4CF}"/>
              </a:ext>
            </a:extLst>
          </p:cNvPr>
          <p:cNvSpPr>
            <a:spLocks noGrp="1"/>
          </p:cNvSpPr>
          <p:nvPr>
            <p:ph idx="1"/>
          </p:nvPr>
        </p:nvSpPr>
        <p:spPr>
          <a:xfrm>
            <a:off x="1024128" y="2286000"/>
            <a:ext cx="6007027" cy="4023360"/>
          </a:xfrm>
        </p:spPr>
        <p:txBody>
          <a:bodyPr>
            <a:normAutofit/>
          </a:bodyPr>
          <a:lstStyle/>
          <a:p>
            <a:r>
              <a:rPr lang="en-US" i="1" dirty="0">
                <a:solidFill>
                  <a:srgbClr val="FFFFFF"/>
                </a:solidFill>
              </a:rPr>
              <a:t>Grieving the Child I Never Knew: A Devotional for Comfort in the Loss of Your Unborn or Newly Born Child by Kathe </a:t>
            </a:r>
            <a:r>
              <a:rPr lang="en-US" i="1" dirty="0" err="1">
                <a:solidFill>
                  <a:srgbClr val="FFFFFF"/>
                </a:solidFill>
              </a:rPr>
              <a:t>Wunnenberg</a:t>
            </a:r>
            <a:endParaRPr lang="en-US" i="1" dirty="0">
              <a:solidFill>
                <a:srgbClr val="FFFFFF"/>
              </a:solidFill>
            </a:endParaRPr>
          </a:p>
          <a:p>
            <a:endParaRPr lang="en-US" dirty="0">
              <a:solidFill>
                <a:srgbClr val="FFFFFF"/>
              </a:solidFill>
            </a:endParaRPr>
          </a:p>
          <a:p>
            <a:pPr marL="0" indent="0">
              <a:buNone/>
            </a:pPr>
            <a:r>
              <a:rPr lang="en-US" sz="3200" dirty="0">
                <a:solidFill>
                  <a:srgbClr val="FFFFFF"/>
                </a:solidFill>
                <a:latin typeface="Nyala" panose="02000504070300020003" pitchFamily="2" charset="0"/>
              </a:rPr>
              <a:t>“You go through what you go through so you can help someone               get through what you went through.”</a:t>
            </a:r>
          </a:p>
        </p:txBody>
      </p:sp>
      <p:pic>
        <p:nvPicPr>
          <p:cNvPr id="5" name="Content Placeholder 4" descr="A picture containing text, toiletry&#10;&#10;Description automatically generated">
            <a:extLst>
              <a:ext uri="{FF2B5EF4-FFF2-40B4-BE49-F238E27FC236}">
                <a16:creationId xmlns:a16="http://schemas.microsoft.com/office/drawing/2014/main" id="{8BC58B8B-EC1F-6509-FD24-FB2111B36D6C}"/>
              </a:ext>
            </a:extLst>
          </p:cNvPr>
          <p:cNvPicPr>
            <a:picLocks noChangeAspect="1"/>
          </p:cNvPicPr>
          <p:nvPr/>
        </p:nvPicPr>
        <p:blipFill rotWithShape="1">
          <a:blip r:embed="rId3">
            <a:extLst>
              <a:ext uri="{28A0092B-C50C-407E-A947-70E740481C1C}">
                <a14:useLocalDpi xmlns:a14="http://schemas.microsoft.com/office/drawing/2010/main" val="0"/>
              </a:ext>
            </a:extLst>
          </a:blip>
          <a:srcRect r="4376"/>
          <a:stretch/>
        </p:blipFill>
        <p:spPr>
          <a:xfrm>
            <a:off x="7552266" y="10"/>
            <a:ext cx="4639734" cy="6857990"/>
          </a:xfrm>
          <a:prstGeom prst="rect">
            <a:avLst/>
          </a:prstGeom>
        </p:spPr>
      </p:pic>
      <p:pic>
        <p:nvPicPr>
          <p:cNvPr id="4" name="Picture 3" descr="A book cover with text&#10;&#10;Description automatically generated">
            <a:extLst>
              <a:ext uri="{FF2B5EF4-FFF2-40B4-BE49-F238E27FC236}">
                <a16:creationId xmlns:a16="http://schemas.microsoft.com/office/drawing/2014/main" id="{0A3B82D4-71F1-17FD-7D15-070C9358B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237" y="-10"/>
            <a:ext cx="5193792" cy="6858000"/>
          </a:xfrm>
          <a:prstGeom prst="rect">
            <a:avLst/>
          </a:prstGeom>
        </p:spPr>
      </p:pic>
      <p:pic>
        <p:nvPicPr>
          <p:cNvPr id="3" name="Picture 2">
            <a:extLst>
              <a:ext uri="{FF2B5EF4-FFF2-40B4-BE49-F238E27FC236}">
                <a16:creationId xmlns:a16="http://schemas.microsoft.com/office/drawing/2014/main" id="{88AE12D9-0C08-A180-E70E-BF83F9EF34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78527" y="5454069"/>
            <a:ext cx="1019681" cy="1003010"/>
          </a:xfrm>
          <a:prstGeom prst="rect">
            <a:avLst/>
          </a:prstGeom>
        </p:spPr>
      </p:pic>
    </p:spTree>
    <p:extLst>
      <p:ext uri="{BB962C8B-B14F-4D97-AF65-F5344CB8AC3E}">
        <p14:creationId xmlns:p14="http://schemas.microsoft.com/office/powerpoint/2010/main" val="386980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77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7704-1D27-4446-C504-8156FC585856}"/>
              </a:ext>
            </a:extLst>
          </p:cNvPr>
          <p:cNvSpPr>
            <a:spLocks noGrp="1"/>
          </p:cNvSpPr>
          <p:nvPr>
            <p:ph type="title"/>
          </p:nvPr>
        </p:nvSpPr>
        <p:spPr>
          <a:xfrm>
            <a:off x="1024128" y="585216"/>
            <a:ext cx="6007027" cy="1499616"/>
          </a:xfrm>
        </p:spPr>
        <p:txBody>
          <a:bodyPr>
            <a:normAutofit/>
          </a:bodyPr>
          <a:lstStyle/>
          <a:p>
            <a:r>
              <a:rPr lang="en-US">
                <a:solidFill>
                  <a:srgbClr val="FFFFFF"/>
                </a:solidFill>
              </a:rPr>
              <a:t>A biblical resource</a:t>
            </a:r>
          </a:p>
        </p:txBody>
      </p:sp>
      <p:cxnSp>
        <p:nvCxnSpPr>
          <p:cNvPr id="33" name="Straight Connector 32">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925C25F-2586-5F77-D268-370F537ED4CF}"/>
              </a:ext>
            </a:extLst>
          </p:cNvPr>
          <p:cNvSpPr>
            <a:spLocks noGrp="1"/>
          </p:cNvSpPr>
          <p:nvPr>
            <p:ph idx="1"/>
          </p:nvPr>
        </p:nvSpPr>
        <p:spPr>
          <a:xfrm>
            <a:off x="1024128" y="2286000"/>
            <a:ext cx="6007027" cy="4023360"/>
          </a:xfrm>
        </p:spPr>
        <p:txBody>
          <a:bodyPr>
            <a:normAutofit/>
          </a:bodyPr>
          <a:lstStyle/>
          <a:p>
            <a:r>
              <a:rPr lang="en-US" sz="2800" i="1" dirty="0">
                <a:solidFill>
                  <a:srgbClr val="FFFFFF"/>
                </a:solidFill>
              </a:rPr>
              <a:t>Cradle My Heart, Finding God’s Love After Abortion </a:t>
            </a:r>
            <a:r>
              <a:rPr lang="en-US" sz="2800" dirty="0">
                <a:solidFill>
                  <a:srgbClr val="FFFFFF"/>
                </a:solidFill>
              </a:rPr>
              <a:t>by Kim Ketola</a:t>
            </a:r>
          </a:p>
          <a:p>
            <a:endParaRPr lang="en-US" sz="2800" dirty="0">
              <a:solidFill>
                <a:srgbClr val="FFFFFF"/>
              </a:solidFill>
            </a:endParaRPr>
          </a:p>
          <a:p>
            <a:r>
              <a:rPr lang="en-US" sz="2800" dirty="0">
                <a:solidFill>
                  <a:srgbClr val="FFFFFF"/>
                </a:solidFill>
                <a:latin typeface="Nyala" panose="02000504070300020003" pitchFamily="2" charset="0"/>
              </a:rPr>
              <a:t>“For the millions of Christian women who now wish that we could know and love the children we thought we did not want”.</a:t>
            </a:r>
          </a:p>
        </p:txBody>
      </p:sp>
      <p:pic>
        <p:nvPicPr>
          <p:cNvPr id="5" name="Content Placeholder 4">
            <a:extLst>
              <a:ext uri="{FF2B5EF4-FFF2-40B4-BE49-F238E27FC236}">
                <a16:creationId xmlns:a16="http://schemas.microsoft.com/office/drawing/2014/main" id="{8BC58B8B-EC1F-6509-FD24-FB2111B36D6C}"/>
              </a:ext>
            </a:extLst>
          </p:cNvPr>
          <p:cNvPicPr>
            <a:picLocks noChangeAspect="1"/>
          </p:cNvPicPr>
          <p:nvPr/>
        </p:nvPicPr>
        <p:blipFill>
          <a:blip r:embed="rId3">
            <a:extLst>
              <a:ext uri="{28A0092B-C50C-407E-A947-70E740481C1C}">
                <a14:useLocalDpi xmlns:a14="http://schemas.microsoft.com/office/drawing/2010/main" val="0"/>
              </a:ext>
            </a:extLst>
          </a:blip>
          <a:srcRect b="4293"/>
          <a:stretch>
            <a:fillRect/>
          </a:stretch>
        </p:blipFill>
        <p:spPr>
          <a:xfrm>
            <a:off x="7552266" y="10"/>
            <a:ext cx="4639734" cy="6857990"/>
          </a:xfrm>
          <a:prstGeom prst="rect">
            <a:avLst/>
          </a:prstGeom>
        </p:spPr>
      </p:pic>
      <p:pic>
        <p:nvPicPr>
          <p:cNvPr id="3" name="Picture 2">
            <a:extLst>
              <a:ext uri="{FF2B5EF4-FFF2-40B4-BE49-F238E27FC236}">
                <a16:creationId xmlns:a16="http://schemas.microsoft.com/office/drawing/2014/main" id="{88176806-91E3-E4DC-C05D-170927F26E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5306350"/>
            <a:ext cx="1019681" cy="1003010"/>
          </a:xfrm>
          <a:prstGeom prst="rect">
            <a:avLst/>
          </a:prstGeom>
        </p:spPr>
      </p:pic>
    </p:spTree>
    <p:extLst>
      <p:ext uri="{BB962C8B-B14F-4D97-AF65-F5344CB8AC3E}">
        <p14:creationId xmlns:p14="http://schemas.microsoft.com/office/powerpoint/2010/main" val="16269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7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B8434-AAB0-859C-B60F-A404D5B58414}"/>
              </a:ext>
            </a:extLst>
          </p:cNvPr>
          <p:cNvSpPr>
            <a:spLocks noGrp="1"/>
          </p:cNvSpPr>
          <p:nvPr>
            <p:ph type="title"/>
          </p:nvPr>
        </p:nvSpPr>
        <p:spPr>
          <a:xfrm>
            <a:off x="1024128" y="585216"/>
            <a:ext cx="6007027" cy="1499616"/>
          </a:xfrm>
        </p:spPr>
        <p:txBody>
          <a:bodyPr>
            <a:normAutofit/>
          </a:bodyPr>
          <a:lstStyle/>
          <a:p>
            <a:r>
              <a:rPr lang="en-US">
                <a:solidFill>
                  <a:srgbClr val="FFFFFF"/>
                </a:solidFill>
              </a:rPr>
              <a:t>Reproductive grief</a:t>
            </a:r>
          </a:p>
        </p:txBody>
      </p:sp>
      <p:cxnSp>
        <p:nvCxnSpPr>
          <p:cNvPr id="18" name="Straight Connector 17">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E08D129F-D5E2-AF7E-54FD-61412AF685C9}"/>
              </a:ext>
            </a:extLst>
          </p:cNvPr>
          <p:cNvSpPr>
            <a:spLocks noGrp="1"/>
          </p:cNvSpPr>
          <p:nvPr>
            <p:ph idx="1"/>
          </p:nvPr>
        </p:nvSpPr>
        <p:spPr>
          <a:xfrm>
            <a:off x="1024128" y="1845733"/>
            <a:ext cx="6007027" cy="4023360"/>
          </a:xfrm>
        </p:spPr>
        <p:txBody>
          <a:bodyPr>
            <a:noAutofit/>
          </a:bodyPr>
          <a:lstStyle/>
          <a:p>
            <a:pPr marL="0" indent="0">
              <a:buNone/>
            </a:pPr>
            <a:r>
              <a:rPr lang="en-US" sz="2800" dirty="0">
                <a:solidFill>
                  <a:srgbClr val="FFFFFF"/>
                </a:solidFill>
              </a:rPr>
              <a:t>Half of all pregnancies every year end in loss</a:t>
            </a:r>
          </a:p>
          <a:p>
            <a:pPr marL="0" indent="0">
              <a:buNone/>
            </a:pPr>
            <a:r>
              <a:rPr lang="en-US" sz="2800" dirty="0">
                <a:solidFill>
                  <a:srgbClr val="FFFFFF"/>
                </a:solidFill>
              </a:rPr>
              <a:t>Nearly 2 million impacted, evenly split between miscarriage and abortion</a:t>
            </a:r>
          </a:p>
          <a:p>
            <a:pPr marL="0" indent="0">
              <a:buNone/>
            </a:pPr>
            <a:r>
              <a:rPr lang="en-US" sz="2800" dirty="0">
                <a:solidFill>
                  <a:srgbClr val="FFFFFF"/>
                </a:solidFill>
              </a:rPr>
              <a:t>Other losses include:</a:t>
            </a:r>
          </a:p>
          <a:p>
            <a:pPr lvl="1"/>
            <a:r>
              <a:rPr lang="en-US" sz="2800" dirty="0">
                <a:solidFill>
                  <a:srgbClr val="FFFFFF"/>
                </a:solidFill>
              </a:rPr>
              <a:t>Stillbirth (1 in 6)</a:t>
            </a:r>
          </a:p>
          <a:p>
            <a:pPr lvl="1"/>
            <a:r>
              <a:rPr lang="en-US" sz="2800" dirty="0">
                <a:solidFill>
                  <a:srgbClr val="FFFFFF"/>
                </a:solidFill>
              </a:rPr>
              <a:t>Infertility</a:t>
            </a:r>
          </a:p>
          <a:p>
            <a:pPr lvl="1"/>
            <a:r>
              <a:rPr lang="en-US" sz="2800" dirty="0">
                <a:solidFill>
                  <a:srgbClr val="FFFFFF"/>
                </a:solidFill>
              </a:rPr>
              <a:t>Placing for adoption/lost custody</a:t>
            </a:r>
          </a:p>
          <a:p>
            <a:pPr lvl="1"/>
            <a:r>
              <a:rPr lang="en-US" sz="2800" dirty="0">
                <a:solidFill>
                  <a:srgbClr val="FFFFFF"/>
                </a:solidFill>
              </a:rPr>
              <a:t>Loss of parental rights</a:t>
            </a:r>
          </a:p>
        </p:txBody>
      </p:sp>
      <p:pic>
        <p:nvPicPr>
          <p:cNvPr id="4" name="Picture 3" descr="A person and person hugging in a hallway&#10;&#10;AI-generated content may be incorrect.">
            <a:extLst>
              <a:ext uri="{FF2B5EF4-FFF2-40B4-BE49-F238E27FC236}">
                <a16:creationId xmlns:a16="http://schemas.microsoft.com/office/drawing/2014/main" id="{A6EDE310-A832-B2BB-1029-D3035D0ABF88}"/>
              </a:ext>
            </a:extLst>
          </p:cNvPr>
          <p:cNvPicPr>
            <a:picLocks noChangeAspect="1"/>
          </p:cNvPicPr>
          <p:nvPr/>
        </p:nvPicPr>
        <p:blipFill>
          <a:blip r:embed="rId3">
            <a:extLst>
              <a:ext uri="{28A0092B-C50C-407E-A947-70E740481C1C}">
                <a14:useLocalDpi xmlns:a14="http://schemas.microsoft.com/office/drawing/2010/main" val="0"/>
              </a:ext>
            </a:extLst>
          </a:blip>
          <a:srcRect t="1337" r="-2" b="-2"/>
          <a:stretch>
            <a:fillRect/>
          </a:stretch>
        </p:blipFill>
        <p:spPr>
          <a:xfrm>
            <a:off x="7552266" y="10"/>
            <a:ext cx="4639734" cy="6857990"/>
          </a:xfrm>
          <a:prstGeom prst="rect">
            <a:avLst/>
          </a:prstGeom>
        </p:spPr>
      </p:pic>
      <p:pic>
        <p:nvPicPr>
          <p:cNvPr id="5" name="Picture 4">
            <a:extLst>
              <a:ext uri="{FF2B5EF4-FFF2-40B4-BE49-F238E27FC236}">
                <a16:creationId xmlns:a16="http://schemas.microsoft.com/office/drawing/2014/main" id="{EA64C3CC-1537-138E-6D1D-BB2F3743AF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55351" y="5659979"/>
            <a:ext cx="994493" cy="978234"/>
          </a:xfrm>
          <a:prstGeom prst="rect">
            <a:avLst/>
          </a:prstGeom>
        </p:spPr>
      </p:pic>
    </p:spTree>
    <p:extLst>
      <p:ext uri="{BB962C8B-B14F-4D97-AF65-F5344CB8AC3E}">
        <p14:creationId xmlns:p14="http://schemas.microsoft.com/office/powerpoint/2010/main" val="305671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F44F46-30EF-3795-F442-B5EEE9D4ED0F}"/>
            </a:ext>
          </a:extLst>
        </p:cNvPr>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B3F9316D-B936-B21D-797F-3D861CE41C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E6FD182-B875-6F69-5009-A045F07DB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F948B-2CB2-E124-3BDE-7A3FD21BE51A}"/>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rPr>
              <a:t>What happens to a baby when they die?                                                                                                                                                                                         </a:t>
            </a:r>
          </a:p>
        </p:txBody>
      </p:sp>
      <p:pic>
        <p:nvPicPr>
          <p:cNvPr id="6" name="Content Placeholder 5">
            <a:extLst>
              <a:ext uri="{FF2B5EF4-FFF2-40B4-BE49-F238E27FC236}">
                <a16:creationId xmlns:a16="http://schemas.microsoft.com/office/drawing/2014/main" id="{3BC8A276-8CD6-5D7D-74F2-49797F718DD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02" t="5317" r="2433"/>
          <a:stretch/>
        </p:blipFill>
        <p:spPr>
          <a:xfrm>
            <a:off x="224945" y="321731"/>
            <a:ext cx="5790622" cy="3813851"/>
          </a:xfrm>
          <a:prstGeom prst="rect">
            <a:avLst/>
          </a:prstGeom>
        </p:spPr>
      </p:pic>
      <p:sp>
        <p:nvSpPr>
          <p:cNvPr id="51" name="Rectangle 50">
            <a:extLst>
              <a:ext uri="{FF2B5EF4-FFF2-40B4-BE49-F238E27FC236}">
                <a16:creationId xmlns:a16="http://schemas.microsoft.com/office/drawing/2014/main" id="{CC33B7A4-8903-3A5B-526B-FF7C162BE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D57BBCB-9325-41DB-5FBA-EF4EBF19FD59}"/>
              </a:ext>
            </a:extLst>
          </p:cNvPr>
          <p:cNvSpPr>
            <a:spLocks noGrp="1"/>
          </p:cNvSpPr>
          <p:nvPr>
            <p:ph type="body" sz="half" idx="2"/>
          </p:nvPr>
        </p:nvSpPr>
        <p:spPr>
          <a:xfrm>
            <a:off x="6661065" y="974875"/>
            <a:ext cx="4957911" cy="4852362"/>
          </a:xfrm>
        </p:spPr>
        <p:txBody>
          <a:bodyPr vert="horz" lIns="45720" tIns="45720" rIns="45720" bIns="45720" rtlCol="0" anchor="ctr">
            <a:noAutofit/>
          </a:bodyPr>
          <a:lstStyle/>
          <a:p>
            <a:pPr>
              <a:lnSpc>
                <a:spcPct val="90000"/>
              </a:lnSpc>
            </a:pPr>
            <a:r>
              <a:rPr lang="en-US" sz="2800" dirty="0">
                <a:solidFill>
                  <a:srgbClr val="FFFFFF"/>
                </a:solidFill>
              </a:rPr>
              <a:t>Jesus said, “Let the little children come to Me.” Mt19, Mk10, Lk18</a:t>
            </a:r>
          </a:p>
          <a:p>
            <a:pPr>
              <a:lnSpc>
                <a:spcPct val="90000"/>
              </a:lnSpc>
            </a:pPr>
            <a:endParaRPr lang="en-US" sz="2800" dirty="0">
              <a:solidFill>
                <a:srgbClr val="FFFFFF"/>
              </a:solidFill>
            </a:endParaRPr>
          </a:p>
          <a:p>
            <a:pPr>
              <a:lnSpc>
                <a:spcPct val="90000"/>
              </a:lnSpc>
            </a:pPr>
            <a:r>
              <a:rPr lang="en-US" sz="2800" dirty="0">
                <a:solidFill>
                  <a:srgbClr val="FFFFFF"/>
                </a:solidFill>
              </a:rPr>
              <a:t>“Unless you become as little children you will by no means enter the kingdom of heaven” Mt18</a:t>
            </a:r>
          </a:p>
          <a:p>
            <a:pPr>
              <a:lnSpc>
                <a:spcPct val="90000"/>
              </a:lnSpc>
            </a:pPr>
            <a:endParaRPr lang="en-US" sz="2800" dirty="0">
              <a:solidFill>
                <a:srgbClr val="FFFFFF"/>
              </a:solidFill>
            </a:endParaRPr>
          </a:p>
          <a:p>
            <a:pPr>
              <a:lnSpc>
                <a:spcPct val="90000"/>
              </a:lnSpc>
            </a:pPr>
            <a:r>
              <a:rPr lang="en-US" sz="2800" dirty="0">
                <a:solidFill>
                  <a:srgbClr val="FFFFFF"/>
                </a:solidFill>
              </a:rPr>
              <a:t>“Out of the mouths of infants and nursing babies God has ordained praise.” Mt21</a:t>
            </a:r>
          </a:p>
        </p:txBody>
      </p:sp>
    </p:spTree>
    <p:extLst>
      <p:ext uri="{BB962C8B-B14F-4D97-AF65-F5344CB8AC3E}">
        <p14:creationId xmlns:p14="http://schemas.microsoft.com/office/powerpoint/2010/main" val="30622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E96D7-31AB-D7B3-1E39-A11FD6CC3056}"/>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complicated spiritual grief screening</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226F9CB8-7832-BBDF-FF11-E9346002EAB5}"/>
              </a:ext>
            </a:extLst>
          </p:cNvPr>
          <p:cNvGraphicFramePr>
            <a:graphicFrameLocks noGrp="1"/>
          </p:cNvGraphicFramePr>
          <p:nvPr>
            <p:ph idx="1"/>
            <p:extLst>
              <p:ext uri="{D42A27DB-BD31-4B8C-83A1-F6EECF244321}">
                <p14:modId xmlns:p14="http://schemas.microsoft.com/office/powerpoint/2010/main" val="3815427910"/>
              </p:ext>
            </p:extLst>
          </p:nvPr>
        </p:nvGraphicFramePr>
        <p:xfrm>
          <a:off x="5291667" y="374073"/>
          <a:ext cx="6256865" cy="599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erson leaning against a wall&#10;&#10;Description automatically generated">
            <a:extLst>
              <a:ext uri="{FF2B5EF4-FFF2-40B4-BE49-F238E27FC236}">
                <a16:creationId xmlns:a16="http://schemas.microsoft.com/office/drawing/2014/main" id="{FAFF5A8D-1713-DD30-D091-48A9EE1D11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062" y="3601328"/>
            <a:ext cx="4148073" cy="2764302"/>
          </a:xfrm>
          <a:prstGeom prst="rect">
            <a:avLst/>
          </a:prstGeom>
        </p:spPr>
      </p:pic>
      <p:pic>
        <p:nvPicPr>
          <p:cNvPr id="3" name="Picture 2">
            <a:extLst>
              <a:ext uri="{FF2B5EF4-FFF2-40B4-BE49-F238E27FC236}">
                <a16:creationId xmlns:a16="http://schemas.microsoft.com/office/drawing/2014/main" id="{C99DC43D-2954-F9D3-A8AB-2DB1175D874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092544" y="5851130"/>
            <a:ext cx="738885" cy="726805"/>
          </a:xfrm>
          <a:prstGeom prst="rect">
            <a:avLst/>
          </a:prstGeom>
        </p:spPr>
      </p:pic>
    </p:spTree>
    <p:extLst>
      <p:ext uri="{BB962C8B-B14F-4D97-AF65-F5344CB8AC3E}">
        <p14:creationId xmlns:p14="http://schemas.microsoft.com/office/powerpoint/2010/main" val="289573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67B9-0577-B19C-E384-0C1E1D3A041E}"/>
              </a:ext>
            </a:extLst>
          </p:cNvPr>
          <p:cNvSpPr>
            <a:spLocks noGrp="1"/>
          </p:cNvSpPr>
          <p:nvPr>
            <p:ph type="title"/>
          </p:nvPr>
        </p:nvSpPr>
        <p:spPr>
          <a:solidFill>
            <a:schemeClr val="accent1"/>
          </a:solidFill>
        </p:spPr>
        <p:txBody>
          <a:bodyPr/>
          <a:lstStyle/>
          <a:p>
            <a:r>
              <a:rPr lang="en-US" dirty="0">
                <a:solidFill>
                  <a:schemeClr val="bg1"/>
                </a:solidFill>
              </a:rPr>
              <a:t>Complicated perinatal grief  risks/protections</a:t>
            </a:r>
          </a:p>
        </p:txBody>
      </p:sp>
      <p:sp>
        <p:nvSpPr>
          <p:cNvPr id="3" name="Text Placeholder 2">
            <a:extLst>
              <a:ext uri="{FF2B5EF4-FFF2-40B4-BE49-F238E27FC236}">
                <a16:creationId xmlns:a16="http://schemas.microsoft.com/office/drawing/2014/main" id="{E4C1427E-1882-2380-CFB1-D1DF1C13044D}"/>
              </a:ext>
            </a:extLst>
          </p:cNvPr>
          <p:cNvSpPr>
            <a:spLocks noGrp="1"/>
          </p:cNvSpPr>
          <p:nvPr>
            <p:ph type="body" sz="quarter" idx="1"/>
          </p:nvPr>
        </p:nvSpPr>
        <p:spPr/>
        <p:txBody>
          <a:bodyPr>
            <a:normAutofit/>
          </a:bodyPr>
          <a:lstStyle/>
          <a:p>
            <a:r>
              <a:rPr lang="en-US" sz="4000" dirty="0"/>
              <a:t>RISKS</a:t>
            </a:r>
          </a:p>
        </p:txBody>
      </p:sp>
      <p:sp>
        <p:nvSpPr>
          <p:cNvPr id="4" name="Content Placeholder 3">
            <a:extLst>
              <a:ext uri="{FF2B5EF4-FFF2-40B4-BE49-F238E27FC236}">
                <a16:creationId xmlns:a16="http://schemas.microsoft.com/office/drawing/2014/main" id="{2DE8AC84-7F9B-9EE4-6F32-139F1E60FB8C}"/>
              </a:ext>
            </a:extLst>
          </p:cNvPr>
          <p:cNvSpPr>
            <a:spLocks noGrp="1"/>
          </p:cNvSpPr>
          <p:nvPr>
            <p:ph sz="half" idx="2"/>
          </p:nvPr>
        </p:nvSpPr>
        <p:spPr/>
        <p:txBody>
          <a:bodyPr/>
          <a:lstStyle/>
          <a:p>
            <a:r>
              <a:rPr lang="en-US" dirty="0"/>
              <a:t>History of other mental illness</a:t>
            </a:r>
          </a:p>
          <a:p>
            <a:r>
              <a:rPr lang="en-US" dirty="0"/>
              <a:t>Marginalized person or group</a:t>
            </a:r>
          </a:p>
          <a:p>
            <a:r>
              <a:rPr lang="en-US" dirty="0"/>
              <a:t>Childless</a:t>
            </a:r>
          </a:p>
          <a:p>
            <a:r>
              <a:rPr lang="en-US" dirty="0"/>
              <a:t>Instability of marriage/relationship</a:t>
            </a:r>
          </a:p>
          <a:p>
            <a:r>
              <a:rPr lang="en-US" dirty="0"/>
              <a:t>No provider time/tools</a:t>
            </a:r>
          </a:p>
          <a:p>
            <a:r>
              <a:rPr lang="en-US" dirty="0"/>
              <a:t>Unresolved loss</a:t>
            </a:r>
          </a:p>
          <a:p>
            <a:endParaRPr lang="en-US" dirty="0"/>
          </a:p>
        </p:txBody>
      </p:sp>
      <p:sp>
        <p:nvSpPr>
          <p:cNvPr id="5" name="Text Placeholder 4">
            <a:extLst>
              <a:ext uri="{FF2B5EF4-FFF2-40B4-BE49-F238E27FC236}">
                <a16:creationId xmlns:a16="http://schemas.microsoft.com/office/drawing/2014/main" id="{F0BE81DC-61C7-2754-802F-BB0BFAEC7DF9}"/>
              </a:ext>
            </a:extLst>
          </p:cNvPr>
          <p:cNvSpPr>
            <a:spLocks noGrp="1"/>
          </p:cNvSpPr>
          <p:nvPr>
            <p:ph type="body" idx="3"/>
          </p:nvPr>
        </p:nvSpPr>
        <p:spPr/>
        <p:txBody>
          <a:bodyPr>
            <a:normAutofit/>
          </a:bodyPr>
          <a:lstStyle/>
          <a:p>
            <a:r>
              <a:rPr lang="en-US" sz="4000" dirty="0"/>
              <a:t>PROTECTIONS</a:t>
            </a:r>
          </a:p>
        </p:txBody>
      </p:sp>
      <p:sp>
        <p:nvSpPr>
          <p:cNvPr id="6" name="Content Placeholder 5">
            <a:extLst>
              <a:ext uri="{FF2B5EF4-FFF2-40B4-BE49-F238E27FC236}">
                <a16:creationId xmlns:a16="http://schemas.microsoft.com/office/drawing/2014/main" id="{069A8790-FEAA-AA22-F518-78E27DFB5129}"/>
              </a:ext>
            </a:extLst>
          </p:cNvPr>
          <p:cNvSpPr>
            <a:spLocks noGrp="1"/>
          </p:cNvSpPr>
          <p:nvPr>
            <p:ph sz="quarter" idx="4"/>
          </p:nvPr>
        </p:nvSpPr>
        <p:spPr/>
        <p:txBody>
          <a:bodyPr/>
          <a:lstStyle/>
          <a:p>
            <a:r>
              <a:rPr lang="en-US" dirty="0"/>
              <a:t>Spirituality</a:t>
            </a:r>
          </a:p>
          <a:p>
            <a:r>
              <a:rPr lang="en-US" dirty="0"/>
              <a:t>Building a life</a:t>
            </a:r>
          </a:p>
          <a:p>
            <a:r>
              <a:rPr lang="en-US" dirty="0"/>
              <a:t>Follow up with provider</a:t>
            </a:r>
          </a:p>
          <a:p>
            <a:r>
              <a:rPr lang="en-US" dirty="0"/>
              <a:t>Assessment tools</a:t>
            </a:r>
          </a:p>
          <a:p>
            <a:r>
              <a:rPr lang="en-US" dirty="0"/>
              <a:t>Support Groups/CBT</a:t>
            </a:r>
          </a:p>
          <a:p>
            <a:r>
              <a:rPr lang="en-US" dirty="0"/>
              <a:t>ANY therapy is better than none</a:t>
            </a:r>
          </a:p>
        </p:txBody>
      </p:sp>
      <p:pic>
        <p:nvPicPr>
          <p:cNvPr id="8" name="Picture 7">
            <a:extLst>
              <a:ext uri="{FF2B5EF4-FFF2-40B4-BE49-F238E27FC236}">
                <a16:creationId xmlns:a16="http://schemas.microsoft.com/office/drawing/2014/main" id="{89F6C6A0-EE73-2700-F85C-AEBD768CF6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88983" y="5330466"/>
            <a:ext cx="1157778" cy="1138849"/>
          </a:xfrm>
          <a:prstGeom prst="rect">
            <a:avLst/>
          </a:prstGeom>
        </p:spPr>
      </p:pic>
    </p:spTree>
    <p:extLst>
      <p:ext uri="{BB962C8B-B14F-4D97-AF65-F5344CB8AC3E}">
        <p14:creationId xmlns:p14="http://schemas.microsoft.com/office/powerpoint/2010/main" val="219573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8F241B-BAF0-B18D-3686-1520D35D3EFB}"/>
            </a:ext>
          </a:extLst>
        </p:cNvPr>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2E860E2C-6C8E-60F7-9339-5F4A945CC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A4A9FA1-73DD-A7E0-0571-6A78D8D77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037EA-F6A1-1520-5878-2FAD0948C961}"/>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rPr>
              <a:t>What helps </a:t>
            </a:r>
          </a:p>
        </p:txBody>
      </p:sp>
      <p:pic>
        <p:nvPicPr>
          <p:cNvPr id="6" name="Content Placeholder 5" descr="A plant with flowers and leaves&#10;&#10;Description automatically generated">
            <a:extLst>
              <a:ext uri="{FF2B5EF4-FFF2-40B4-BE49-F238E27FC236}">
                <a16:creationId xmlns:a16="http://schemas.microsoft.com/office/drawing/2014/main" id="{DF273450-1FD4-FF09-0CE4-DDDD84D103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76" b="5309"/>
          <a:stretch/>
        </p:blipFill>
        <p:spPr>
          <a:xfrm>
            <a:off x="327547" y="321733"/>
            <a:ext cx="5688020" cy="3899748"/>
          </a:xfrm>
          <a:prstGeom prst="rect">
            <a:avLst/>
          </a:prstGeom>
        </p:spPr>
      </p:pic>
      <p:sp>
        <p:nvSpPr>
          <p:cNvPr id="51" name="Rectangle 50">
            <a:extLst>
              <a:ext uri="{FF2B5EF4-FFF2-40B4-BE49-F238E27FC236}">
                <a16:creationId xmlns:a16="http://schemas.microsoft.com/office/drawing/2014/main" id="{7D7D4D60-85E4-4002-3275-FF3670BC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F4636A-0512-80CD-6935-44DBD22B1EAB}"/>
              </a:ext>
            </a:extLst>
          </p:cNvPr>
          <p:cNvSpPr>
            <a:spLocks noGrp="1"/>
          </p:cNvSpPr>
          <p:nvPr>
            <p:ph type="body" sz="half" idx="2"/>
          </p:nvPr>
        </p:nvSpPr>
        <p:spPr>
          <a:xfrm>
            <a:off x="6661065" y="974875"/>
            <a:ext cx="4724573" cy="4852362"/>
          </a:xfrm>
        </p:spPr>
        <p:txBody>
          <a:bodyPr vert="horz" lIns="45720" tIns="45720" rIns="45720" bIns="45720" rtlCol="0" anchor="ctr">
            <a:noAutofit/>
          </a:bodyPr>
          <a:lstStyle/>
          <a:p>
            <a:pPr marL="342900" indent="-342900">
              <a:lnSpc>
                <a:spcPct val="90000"/>
              </a:lnSpc>
              <a:buFont typeface="Courier New" panose="02070309020205020404" pitchFamily="49" charset="0"/>
              <a:buChar char="o"/>
            </a:pPr>
            <a:r>
              <a:rPr lang="en-US" sz="3200" dirty="0">
                <a:solidFill>
                  <a:srgbClr val="FFFFFF"/>
                </a:solidFill>
              </a:rPr>
              <a:t>5 Things people wish for after reproductive loss:</a:t>
            </a:r>
          </a:p>
          <a:p>
            <a:pPr marL="342900" indent="-342900">
              <a:lnSpc>
                <a:spcPct val="90000"/>
              </a:lnSpc>
              <a:buFont typeface="Courier New" panose="02070309020205020404" pitchFamily="49" charset="0"/>
              <a:buChar char="o"/>
            </a:pPr>
            <a:endParaRPr lang="en-US" sz="3200" dirty="0">
              <a:solidFill>
                <a:srgbClr val="FFFFFF"/>
              </a:solidFill>
            </a:endParaRPr>
          </a:p>
          <a:p>
            <a:pPr marL="342900" indent="-342900">
              <a:lnSpc>
                <a:spcPct val="90000"/>
              </a:lnSpc>
              <a:buFont typeface="Courier New" panose="02070309020205020404" pitchFamily="49" charset="0"/>
              <a:buChar char="o"/>
            </a:pPr>
            <a:r>
              <a:rPr lang="en-US" sz="3200" dirty="0">
                <a:solidFill>
                  <a:srgbClr val="FFFFFF"/>
                </a:solidFill>
              </a:rPr>
              <a:t>1. Follow up</a:t>
            </a:r>
          </a:p>
          <a:p>
            <a:pPr marL="342900" indent="-342900">
              <a:lnSpc>
                <a:spcPct val="90000"/>
              </a:lnSpc>
              <a:buFont typeface="Courier New" panose="02070309020205020404" pitchFamily="49" charset="0"/>
              <a:buChar char="o"/>
            </a:pPr>
            <a:r>
              <a:rPr lang="en-US" sz="3200" dirty="0">
                <a:solidFill>
                  <a:srgbClr val="FFFFFF"/>
                </a:solidFill>
              </a:rPr>
              <a:t>2. Listen and don’t assume</a:t>
            </a:r>
          </a:p>
          <a:p>
            <a:pPr marL="342900" indent="-342900">
              <a:lnSpc>
                <a:spcPct val="90000"/>
              </a:lnSpc>
              <a:buFont typeface="Courier New" panose="02070309020205020404" pitchFamily="49" charset="0"/>
              <a:buChar char="o"/>
            </a:pPr>
            <a:r>
              <a:rPr lang="en-US" sz="3200" dirty="0">
                <a:solidFill>
                  <a:srgbClr val="FFFFFF"/>
                </a:solidFill>
              </a:rPr>
              <a:t>3. Offer resources</a:t>
            </a:r>
          </a:p>
          <a:p>
            <a:pPr marL="342900" indent="-342900">
              <a:lnSpc>
                <a:spcPct val="90000"/>
              </a:lnSpc>
              <a:buFont typeface="Courier New" panose="02070309020205020404" pitchFamily="49" charset="0"/>
              <a:buChar char="o"/>
            </a:pPr>
            <a:r>
              <a:rPr lang="en-US" sz="3200" dirty="0">
                <a:solidFill>
                  <a:srgbClr val="FFFFFF"/>
                </a:solidFill>
              </a:rPr>
              <a:t>4. Ask how they are</a:t>
            </a:r>
          </a:p>
          <a:p>
            <a:pPr marL="342900" indent="-342900">
              <a:lnSpc>
                <a:spcPct val="90000"/>
              </a:lnSpc>
              <a:buFont typeface="Courier New" panose="02070309020205020404" pitchFamily="49" charset="0"/>
              <a:buChar char="o"/>
            </a:pPr>
            <a:r>
              <a:rPr lang="en-US" sz="3200" dirty="0">
                <a:solidFill>
                  <a:srgbClr val="FFFFFF"/>
                </a:solidFill>
              </a:rPr>
              <a:t>5. Written info to take home</a:t>
            </a:r>
          </a:p>
          <a:p>
            <a:pPr marL="342900" indent="-342900" algn="r">
              <a:lnSpc>
                <a:spcPct val="90000"/>
              </a:lnSpc>
              <a:buFont typeface="Courier New" panose="02070309020205020404" pitchFamily="49" charset="0"/>
              <a:buChar char="o"/>
            </a:pPr>
            <a:r>
              <a:rPr lang="en-US" sz="2400" dirty="0">
                <a:solidFill>
                  <a:srgbClr val="FFFFFF"/>
                </a:solidFill>
              </a:rPr>
              <a:t>Dr. Teni Davoudian</a:t>
            </a:r>
          </a:p>
          <a:p>
            <a:pPr marL="342900" indent="-342900">
              <a:lnSpc>
                <a:spcPct val="90000"/>
              </a:lnSpc>
              <a:buFont typeface="Courier New" panose="02070309020205020404" pitchFamily="49" charset="0"/>
              <a:buChar char="o"/>
            </a:pPr>
            <a:endParaRPr lang="en-US" sz="2400" dirty="0">
              <a:solidFill>
                <a:srgbClr val="FFFFFF"/>
              </a:solidFill>
            </a:endParaRPr>
          </a:p>
        </p:txBody>
      </p:sp>
      <p:pic>
        <p:nvPicPr>
          <p:cNvPr id="3" name="Picture 2">
            <a:extLst>
              <a:ext uri="{FF2B5EF4-FFF2-40B4-BE49-F238E27FC236}">
                <a16:creationId xmlns:a16="http://schemas.microsoft.com/office/drawing/2014/main" id="{225188A0-715C-6EB5-FC7F-BFDDD68761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1572" y="4887685"/>
            <a:ext cx="1107950" cy="1089837"/>
          </a:xfrm>
          <a:prstGeom prst="rect">
            <a:avLst/>
          </a:prstGeom>
        </p:spPr>
      </p:pic>
    </p:spTree>
    <p:extLst>
      <p:ext uri="{BB962C8B-B14F-4D97-AF65-F5344CB8AC3E}">
        <p14:creationId xmlns:p14="http://schemas.microsoft.com/office/powerpoint/2010/main" val="410529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70A-1FE5-8154-9610-51E2761E6D13}"/>
              </a:ext>
            </a:extLst>
          </p:cNvPr>
          <p:cNvSpPr>
            <a:spLocks noGrp="1"/>
          </p:cNvSpPr>
          <p:nvPr>
            <p:ph type="title"/>
          </p:nvPr>
        </p:nvSpPr>
        <p:spPr/>
        <p:txBody>
          <a:bodyPr/>
          <a:lstStyle/>
          <a:p>
            <a:r>
              <a:rPr lang="en-US" dirty="0" err="1"/>
              <a:t>Abc’s</a:t>
            </a:r>
            <a:r>
              <a:rPr lang="en-US" dirty="0"/>
              <a:t> OF TRAUMA</a:t>
            </a:r>
          </a:p>
        </p:txBody>
      </p:sp>
      <p:graphicFrame>
        <p:nvGraphicFramePr>
          <p:cNvPr id="6" name="Content Placeholder 2">
            <a:extLst>
              <a:ext uri="{FF2B5EF4-FFF2-40B4-BE49-F238E27FC236}">
                <a16:creationId xmlns:a16="http://schemas.microsoft.com/office/drawing/2014/main" id="{A845D1D3-D6E0-6115-003E-F75AC2F82CA4}"/>
              </a:ext>
            </a:extLst>
          </p:cNvPr>
          <p:cNvGraphicFramePr>
            <a:graphicFrameLocks noGrp="1"/>
          </p:cNvGraphicFramePr>
          <p:nvPr>
            <p:ph idx="1"/>
            <p:extLst>
              <p:ext uri="{D42A27DB-BD31-4B8C-83A1-F6EECF244321}">
                <p14:modId xmlns:p14="http://schemas.microsoft.com/office/powerpoint/2010/main" val="3296561972"/>
              </p:ext>
            </p:extLst>
          </p:nvPr>
        </p:nvGraphicFramePr>
        <p:xfrm>
          <a:off x="5641848" y="836676"/>
          <a:ext cx="6328519"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392E2C0-5D86-3385-5E40-05BD8297DBD2}"/>
              </a:ext>
            </a:extLst>
          </p:cNvPr>
          <p:cNvSpPr>
            <a:spLocks noGrp="1"/>
          </p:cNvSpPr>
          <p:nvPr>
            <p:ph type="body" sz="half" idx="2"/>
          </p:nvPr>
        </p:nvSpPr>
        <p:spPr>
          <a:xfrm>
            <a:off x="795528" y="1713219"/>
            <a:ext cx="5496415" cy="4567837"/>
          </a:xfrm>
        </p:spPr>
        <p:txBody>
          <a:bodyPr>
            <a:noAutofit/>
          </a:bodyPr>
          <a:lstStyle/>
          <a:p>
            <a:r>
              <a:rPr lang="en-US" sz="2400" dirty="0"/>
              <a:t>Trauma: anything that stunts maturity development.</a:t>
            </a:r>
          </a:p>
          <a:p>
            <a:r>
              <a:rPr lang="en-US" sz="2400" dirty="0"/>
              <a:t>• A trauma - the absence of something I needed (comfort, affirmation, training, etc.)</a:t>
            </a:r>
          </a:p>
          <a:p>
            <a:r>
              <a:rPr lang="en-US" sz="2400" dirty="0"/>
              <a:t>• B trauma - the bad things that happen to us (verbal, psychological, physical, and sexual abuse)</a:t>
            </a:r>
          </a:p>
          <a:p>
            <a:r>
              <a:rPr lang="en-US" sz="2400" dirty="0"/>
              <a:t>• C trauma - the comparisons that lead to warped narratives that damage our development and ability to function.   </a:t>
            </a:r>
          </a:p>
        </p:txBody>
      </p:sp>
      <p:pic>
        <p:nvPicPr>
          <p:cNvPr id="5" name="Picture 4">
            <a:extLst>
              <a:ext uri="{FF2B5EF4-FFF2-40B4-BE49-F238E27FC236}">
                <a16:creationId xmlns:a16="http://schemas.microsoft.com/office/drawing/2014/main" id="{C8EC0945-1269-16B9-6C7F-6F6C4D0835B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82102" y="5278046"/>
            <a:ext cx="1019681" cy="1003010"/>
          </a:xfrm>
          <a:prstGeom prst="rect">
            <a:avLst/>
          </a:prstGeom>
        </p:spPr>
      </p:pic>
    </p:spTree>
    <p:extLst>
      <p:ext uri="{BB962C8B-B14F-4D97-AF65-F5344CB8AC3E}">
        <p14:creationId xmlns:p14="http://schemas.microsoft.com/office/powerpoint/2010/main" val="154370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BCEAC-7862-12DA-E230-0DA148FC0214}"/>
              </a:ext>
            </a:extLst>
          </p:cNvPr>
          <p:cNvSpPr>
            <a:spLocks noGrp="1"/>
          </p:cNvSpPr>
          <p:nvPr>
            <p:ph type="title"/>
          </p:nvPr>
        </p:nvSpPr>
        <p:spPr>
          <a:xfrm>
            <a:off x="524256" y="4767072"/>
            <a:ext cx="6594189" cy="1625210"/>
          </a:xfrm>
        </p:spPr>
        <p:txBody>
          <a:bodyPr>
            <a:normAutofit fontScale="90000"/>
          </a:bodyPr>
          <a:lstStyle/>
          <a:p>
            <a:pPr algn="r"/>
            <a:br>
              <a:rPr lang="en-US" sz="4900" dirty="0">
                <a:solidFill>
                  <a:srgbClr val="FFFFFF"/>
                </a:solidFill>
              </a:rPr>
            </a:br>
            <a:r>
              <a:rPr lang="en-US" sz="4900" dirty="0">
                <a:solidFill>
                  <a:srgbClr val="FFFFFF"/>
                </a:solidFill>
              </a:rPr>
              <a:t>Moral injury screening  </a:t>
            </a:r>
            <a:br>
              <a:rPr lang="en-US" sz="4900" dirty="0">
                <a:solidFill>
                  <a:srgbClr val="FFFFFF"/>
                </a:solidFill>
              </a:rPr>
            </a:br>
            <a:r>
              <a:rPr lang="en-US" sz="4900" dirty="0">
                <a:solidFill>
                  <a:srgbClr val="FFFFFF"/>
                </a:solidFill>
              </a:rPr>
              <a:t>after abortion</a:t>
            </a: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endParaRPr lang="en-US" sz="2400" dirty="0">
              <a:solidFill>
                <a:srgbClr val="FFFFFF"/>
              </a:solidFill>
            </a:endParaRPr>
          </a:p>
        </p:txBody>
      </p:sp>
      <p:pic>
        <p:nvPicPr>
          <p:cNvPr id="5" name="Picture 4" descr="A person squatting in the woods&#10;&#10;Description automatically generated">
            <a:extLst>
              <a:ext uri="{FF2B5EF4-FFF2-40B4-BE49-F238E27FC236}">
                <a16:creationId xmlns:a16="http://schemas.microsoft.com/office/drawing/2014/main" id="{641BAE48-EB9E-82E9-A741-E8F302C1D812}"/>
              </a:ext>
            </a:extLst>
          </p:cNvPr>
          <p:cNvPicPr>
            <a:picLocks noChangeAspect="1"/>
          </p:cNvPicPr>
          <p:nvPr/>
        </p:nvPicPr>
        <p:blipFill>
          <a:blip r:embed="rId3">
            <a:extLst>
              <a:ext uri="{28A0092B-C50C-407E-A947-70E740481C1C}">
                <a14:useLocalDpi xmlns:a14="http://schemas.microsoft.com/office/drawing/2010/main" val="0"/>
              </a:ext>
            </a:extLst>
          </a:blip>
          <a:srcRect t="12820" r="1" b="1"/>
          <a:stretch>
            <a:fillRect/>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673D73-CF77-895A-2C4E-2C5359DF0973}"/>
              </a:ext>
            </a:extLst>
          </p:cNvPr>
          <p:cNvSpPr>
            <a:spLocks noGrp="1"/>
          </p:cNvSpPr>
          <p:nvPr>
            <p:ph idx="1"/>
          </p:nvPr>
        </p:nvSpPr>
        <p:spPr>
          <a:xfrm>
            <a:off x="8029319" y="917725"/>
            <a:ext cx="3424739" cy="4852362"/>
          </a:xfrm>
        </p:spPr>
        <p:txBody>
          <a:bodyPr anchor="ctr">
            <a:normAutofit/>
          </a:bodyPr>
          <a:lstStyle/>
          <a:p>
            <a:pPr marL="0" indent="0">
              <a:buNone/>
            </a:pPr>
            <a:r>
              <a:rPr lang="en-US" dirty="0">
                <a:solidFill>
                  <a:srgbClr val="FFFFFF"/>
                </a:solidFill>
              </a:rPr>
              <a:t>“Moral Injury is the sum total of the psychological, social, and physiological consequences that a person undergoes, when all three of the following are present:</a:t>
            </a:r>
          </a:p>
          <a:p>
            <a:pPr marL="0" indent="0">
              <a:buNone/>
            </a:pPr>
            <a:endParaRPr lang="en-US" dirty="0">
              <a:solidFill>
                <a:srgbClr val="FFFFFF"/>
              </a:solidFill>
            </a:endParaRPr>
          </a:p>
          <a:p>
            <a:r>
              <a:rPr lang="en-US" dirty="0">
                <a:solidFill>
                  <a:srgbClr val="FFFFFF"/>
                </a:solidFill>
              </a:rPr>
              <a:t>1. Betrayal of what’s right </a:t>
            </a:r>
          </a:p>
          <a:p>
            <a:r>
              <a:rPr lang="en-US" dirty="0">
                <a:solidFill>
                  <a:srgbClr val="FFFFFF"/>
                </a:solidFill>
              </a:rPr>
              <a:t>2. By someone who holds legitimate authority </a:t>
            </a:r>
          </a:p>
          <a:p>
            <a:r>
              <a:rPr lang="en-US" dirty="0">
                <a:solidFill>
                  <a:srgbClr val="FFFFFF"/>
                </a:solidFill>
              </a:rPr>
              <a:t>3. In a high-stakes situation</a:t>
            </a:r>
          </a:p>
        </p:txBody>
      </p:sp>
      <p:pic>
        <p:nvPicPr>
          <p:cNvPr id="4" name="Picture 3">
            <a:extLst>
              <a:ext uri="{FF2B5EF4-FFF2-40B4-BE49-F238E27FC236}">
                <a16:creationId xmlns:a16="http://schemas.microsoft.com/office/drawing/2014/main" id="{E4D973E1-0B82-C3C4-8206-91F4E7D3FE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7942" y="4945170"/>
            <a:ext cx="1059291" cy="1041973"/>
          </a:xfrm>
          <a:prstGeom prst="rect">
            <a:avLst/>
          </a:prstGeom>
        </p:spPr>
      </p:pic>
    </p:spTree>
    <p:extLst>
      <p:ext uri="{BB962C8B-B14F-4D97-AF65-F5344CB8AC3E}">
        <p14:creationId xmlns:p14="http://schemas.microsoft.com/office/powerpoint/2010/main" val="289216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C89F5-9488-4061-314B-15A5D3C57174}"/>
              </a:ext>
            </a:extLst>
          </p:cNvPr>
          <p:cNvSpPr>
            <a:spLocks noGrp="1"/>
          </p:cNvSpPr>
          <p:nvPr>
            <p:ph type="title"/>
          </p:nvPr>
        </p:nvSpPr>
        <p:spPr>
          <a:xfrm>
            <a:off x="310039" y="228600"/>
            <a:ext cx="3429855" cy="3734055"/>
          </a:xfrm>
        </p:spPr>
        <p:txBody>
          <a:bodyPr vert="horz" lIns="91440" tIns="45720" rIns="91440" bIns="45720" rtlCol="0" anchor="ctr">
            <a:normAutofit/>
          </a:bodyPr>
          <a:lstStyle/>
          <a:p>
            <a:r>
              <a:rPr lang="en-US" sz="5000" dirty="0">
                <a:solidFill>
                  <a:srgbClr val="FFFFFF"/>
                </a:solidFill>
              </a:rPr>
              <a:t>Reproductive Loss </a:t>
            </a:r>
            <a:br>
              <a:rPr lang="en-US" sz="5000" dirty="0">
                <a:solidFill>
                  <a:srgbClr val="FFFFFF"/>
                </a:solidFill>
              </a:rPr>
            </a:br>
            <a:r>
              <a:rPr lang="en-US" sz="5000" dirty="0">
                <a:solidFill>
                  <a:srgbClr val="FFFFFF"/>
                </a:solidFill>
              </a:rPr>
              <a:t>Screening</a:t>
            </a:r>
          </a:p>
        </p:txBody>
      </p:sp>
      <p:sp>
        <p:nvSpPr>
          <p:cNvPr id="4" name="Text Placeholder 3">
            <a:extLst>
              <a:ext uri="{FF2B5EF4-FFF2-40B4-BE49-F238E27FC236}">
                <a16:creationId xmlns:a16="http://schemas.microsoft.com/office/drawing/2014/main" id="{731EF846-C14C-BC50-377B-81809F98C065}"/>
              </a:ext>
            </a:extLst>
          </p:cNvPr>
          <p:cNvSpPr>
            <a:spLocks noGrp="1"/>
          </p:cNvSpPr>
          <p:nvPr>
            <p:ph type="body" sz="half" idx="2"/>
          </p:nvPr>
        </p:nvSpPr>
        <p:spPr>
          <a:xfrm>
            <a:off x="4699818" y="640080"/>
            <a:ext cx="7172138" cy="5085311"/>
          </a:xfrm>
        </p:spPr>
        <p:txBody>
          <a:bodyPr vert="horz" lIns="45720" tIns="45720" rIns="45720" bIns="45720" rtlCol="0">
            <a:noAutofit/>
          </a:bodyPr>
          <a:lstStyle/>
          <a:p>
            <a:pPr>
              <a:lnSpc>
                <a:spcPct val="90000"/>
              </a:lnSpc>
            </a:pPr>
            <a:r>
              <a:rPr lang="en-US" sz="2800" dirty="0"/>
              <a:t>1. How much are you having trouble </a:t>
            </a:r>
            <a:r>
              <a:rPr lang="en-US" sz="3200" b="1" dirty="0"/>
              <a:t>accepting</a:t>
            </a:r>
            <a:r>
              <a:rPr lang="en-US" sz="2800" b="1" dirty="0"/>
              <a:t> </a:t>
            </a:r>
            <a:r>
              <a:rPr lang="en-US" sz="2800" dirty="0"/>
              <a:t>your loss?</a:t>
            </a:r>
          </a:p>
          <a:p>
            <a:pPr>
              <a:lnSpc>
                <a:spcPct val="90000"/>
              </a:lnSpc>
            </a:pPr>
            <a:r>
              <a:rPr lang="en-US" sz="2800" dirty="0"/>
              <a:t>2. How much is your pain </a:t>
            </a:r>
            <a:r>
              <a:rPr lang="en-US" sz="3200" b="1" dirty="0"/>
              <a:t>interfering</a:t>
            </a:r>
            <a:r>
              <a:rPr lang="en-US" sz="2800" dirty="0"/>
              <a:t> with your life?</a:t>
            </a:r>
          </a:p>
          <a:p>
            <a:pPr>
              <a:lnSpc>
                <a:spcPct val="90000"/>
              </a:lnSpc>
            </a:pPr>
            <a:r>
              <a:rPr lang="en-US" sz="2800" dirty="0"/>
              <a:t>3. How often are you having </a:t>
            </a:r>
            <a:r>
              <a:rPr lang="en-US" sz="3200" b="1" dirty="0"/>
              <a:t>reminders</a:t>
            </a:r>
            <a:r>
              <a:rPr lang="en-US" sz="2800" dirty="0"/>
              <a:t> of your loss?</a:t>
            </a:r>
          </a:p>
          <a:p>
            <a:pPr>
              <a:lnSpc>
                <a:spcPct val="90000"/>
              </a:lnSpc>
            </a:pPr>
            <a:r>
              <a:rPr lang="en-US" sz="2800" dirty="0"/>
              <a:t>4. How often are you </a:t>
            </a:r>
            <a:r>
              <a:rPr lang="en-US" sz="3200" b="1" dirty="0"/>
              <a:t>avoiding</a:t>
            </a:r>
            <a:r>
              <a:rPr lang="en-US" sz="2800" dirty="0"/>
              <a:t> things you used to do before your loss?</a:t>
            </a:r>
          </a:p>
          <a:p>
            <a:pPr>
              <a:lnSpc>
                <a:spcPct val="90000"/>
              </a:lnSpc>
            </a:pPr>
            <a:r>
              <a:rPr lang="en-US" sz="2800" dirty="0"/>
              <a:t>5. How hard is </a:t>
            </a:r>
            <a:r>
              <a:rPr lang="en-US" sz="3200" b="1" dirty="0"/>
              <a:t>connecting</a:t>
            </a:r>
            <a:r>
              <a:rPr lang="en-US" sz="2800" dirty="0"/>
              <a:t> with other people, including family or friends?</a:t>
            </a:r>
          </a:p>
        </p:txBody>
      </p:sp>
      <p:pic>
        <p:nvPicPr>
          <p:cNvPr id="6" name="Content Placeholder 5">
            <a:extLst>
              <a:ext uri="{FF2B5EF4-FFF2-40B4-BE49-F238E27FC236}">
                <a16:creationId xmlns:a16="http://schemas.microsoft.com/office/drawing/2014/main" id="{26D1FAA9-4E43-1479-EEE9-E9AFD779DAD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013" r="2013" b="-1945"/>
          <a:stretch>
            <a:fillRect/>
          </a:stretch>
        </p:blipFill>
        <p:spPr>
          <a:xfrm>
            <a:off x="172046" y="3751118"/>
            <a:ext cx="3567848" cy="2491807"/>
          </a:xfrm>
          <a:prstGeom prst="rect">
            <a:avLst/>
          </a:prstGeom>
        </p:spPr>
      </p:pic>
      <p:pic>
        <p:nvPicPr>
          <p:cNvPr id="3" name="Picture 2">
            <a:extLst>
              <a:ext uri="{FF2B5EF4-FFF2-40B4-BE49-F238E27FC236}">
                <a16:creationId xmlns:a16="http://schemas.microsoft.com/office/drawing/2014/main" id="{395BFEE0-8A78-02BB-1C70-9B9F405E9D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53474" y="5248550"/>
            <a:ext cx="969533" cy="953682"/>
          </a:xfrm>
          <a:prstGeom prst="rect">
            <a:avLst/>
          </a:prstGeom>
        </p:spPr>
      </p:pic>
    </p:spTree>
    <p:extLst>
      <p:ext uri="{BB962C8B-B14F-4D97-AF65-F5344CB8AC3E}">
        <p14:creationId xmlns:p14="http://schemas.microsoft.com/office/powerpoint/2010/main" val="3085150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12275</TotalTime>
  <Words>3495</Words>
  <Application>Microsoft Office PowerPoint</Application>
  <PresentationFormat>Widescreen</PresentationFormat>
  <Paragraphs>309</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Amazon Ember</vt:lpstr>
      <vt:lpstr>Arial</vt:lpstr>
      <vt:lpstr>Calibri</vt:lpstr>
      <vt:lpstr>Courier New</vt:lpstr>
      <vt:lpstr>Lato</vt:lpstr>
      <vt:lpstr>Merriweather</vt:lpstr>
      <vt:lpstr>Nyala</vt:lpstr>
      <vt:lpstr>Roboto</vt:lpstr>
      <vt:lpstr>Tahoma</vt:lpstr>
      <vt:lpstr>Tinos</vt:lpstr>
      <vt:lpstr>Tw Cen MT</vt:lpstr>
      <vt:lpstr>Tw Cen MT Condensed</vt:lpstr>
      <vt:lpstr>Wingdings 3</vt:lpstr>
      <vt:lpstr>Integral</vt:lpstr>
      <vt:lpstr>Advancing reproductive grief care  in the church</vt:lpstr>
      <vt:lpstr>Reproductive grief</vt:lpstr>
      <vt:lpstr>What happens to a baby when they die?                                                                                                                                                                                         </vt:lpstr>
      <vt:lpstr>complicated spiritual grief screening    </vt:lpstr>
      <vt:lpstr>Complicated perinatal grief  risks/protections</vt:lpstr>
      <vt:lpstr>What helps </vt:lpstr>
      <vt:lpstr>Abc’s OF TRAUMA</vt:lpstr>
      <vt:lpstr> Moral injury screening   after abortion    </vt:lpstr>
      <vt:lpstr>Reproductive Loss  Screening</vt:lpstr>
      <vt:lpstr>Words matter</vt:lpstr>
      <vt:lpstr>Words can hurt</vt:lpstr>
      <vt:lpstr>Healing Model – essential needs and challenges</vt:lpstr>
      <vt:lpstr>Healing Model – essential grieving tasks v stages</vt:lpstr>
      <vt:lpstr>A biblical resource</vt:lpstr>
      <vt:lpstr>A biblical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Health and Abortion</dc:title>
  <dc:creator>Kim Ketola</dc:creator>
  <cp:lastModifiedBy>Kim Ketola</cp:lastModifiedBy>
  <cp:revision>57</cp:revision>
  <cp:lastPrinted>2025-09-17T22:56:36Z</cp:lastPrinted>
  <dcterms:created xsi:type="dcterms:W3CDTF">2022-09-24T20:08:07Z</dcterms:created>
  <dcterms:modified xsi:type="dcterms:W3CDTF">2025-09-23T20:16:58Z</dcterms:modified>
</cp:coreProperties>
</file>