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2"/>
  </p:sldMasterIdLst>
  <p:notesMasterIdLst>
    <p:notesMasterId r:id="rId26"/>
  </p:notesMasterIdLst>
  <p:handoutMasterIdLst>
    <p:handoutMasterId r:id="rId27"/>
  </p:handoutMasterIdLst>
  <p:sldIdLst>
    <p:sldId id="265" r:id="rId3"/>
    <p:sldId id="284" r:id="rId4"/>
    <p:sldId id="285" r:id="rId5"/>
    <p:sldId id="286" r:id="rId6"/>
    <p:sldId id="287" r:id="rId7"/>
    <p:sldId id="288" r:id="rId8"/>
    <p:sldId id="261" r:id="rId9"/>
    <p:sldId id="263" r:id="rId10"/>
    <p:sldId id="264" r:id="rId11"/>
    <p:sldId id="290" r:id="rId12"/>
    <p:sldId id="291" r:id="rId13"/>
    <p:sldId id="289" r:id="rId14"/>
    <p:sldId id="266" r:id="rId15"/>
    <p:sldId id="270" r:id="rId16"/>
    <p:sldId id="272" r:id="rId17"/>
    <p:sldId id="275" r:id="rId18"/>
    <p:sldId id="273" r:id="rId19"/>
    <p:sldId id="274" r:id="rId20"/>
    <p:sldId id="278" r:id="rId21"/>
    <p:sldId id="282" r:id="rId22"/>
    <p:sldId id="277" r:id="rId23"/>
    <p:sldId id="280" r:id="rId24"/>
    <p:sldId id="29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67899" autoAdjust="0"/>
  </p:normalViewPr>
  <p:slideViewPr>
    <p:cSldViewPr snapToGrid="0" showGuides="1">
      <p:cViewPr varScale="1">
        <p:scale>
          <a:sx n="46" d="100"/>
          <a:sy n="46" d="100"/>
        </p:scale>
        <p:origin x="1614" y="60"/>
      </p:cViewPr>
      <p:guideLst>
        <p:guide orient="horz" pos="2160"/>
        <p:guide pos="3840"/>
      </p:guideLst>
    </p:cSldViewPr>
  </p:slideViewPr>
  <p:notesTextViewPr>
    <p:cViewPr>
      <p:scale>
        <a:sx n="3" d="2"/>
        <a:sy n="3" d="2"/>
      </p:scale>
      <p:origin x="0" y="0"/>
    </p:cViewPr>
  </p:notesTextViewPr>
  <p:notesViewPr>
    <p:cSldViewPr snapToGrid="0" showGuides="1">
      <p:cViewPr varScale="1">
        <p:scale>
          <a:sx n="79" d="100"/>
          <a:sy n="79" d="100"/>
        </p:scale>
        <p:origin x="31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5B7ACD-24B6-4C66-B067-89859F2CC302}"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5644930E-8AF9-4A9E-94D7-5EA2F959A9BF}">
      <dgm:prSet/>
      <dgm:spPr/>
      <dgm:t>
        <a:bodyPr/>
        <a:lstStyle/>
        <a:p>
          <a:r>
            <a:rPr lang="en-US"/>
            <a:t>Guilt and Blame</a:t>
          </a:r>
        </a:p>
      </dgm:t>
    </dgm:pt>
    <dgm:pt modelId="{09F53E35-1EF7-41AC-9EB6-02F2507FE5F6}" type="parTrans" cxnId="{1E179EC3-0CD8-47A9-A25E-94A87B0D6D0A}">
      <dgm:prSet/>
      <dgm:spPr/>
      <dgm:t>
        <a:bodyPr/>
        <a:lstStyle/>
        <a:p>
          <a:endParaRPr lang="en-US"/>
        </a:p>
      </dgm:t>
    </dgm:pt>
    <dgm:pt modelId="{ECA28203-0F61-4978-80C0-C534714707FB}" type="sibTrans" cxnId="{1E179EC3-0CD8-47A9-A25E-94A87B0D6D0A}">
      <dgm:prSet/>
      <dgm:spPr/>
      <dgm:t>
        <a:bodyPr/>
        <a:lstStyle/>
        <a:p>
          <a:endParaRPr lang="en-US"/>
        </a:p>
      </dgm:t>
    </dgm:pt>
    <dgm:pt modelId="{E51CA9B5-0E18-46E9-A623-A5B77D091FCE}">
      <dgm:prSet/>
      <dgm:spPr/>
      <dgm:t>
        <a:bodyPr/>
        <a:lstStyle/>
        <a:p>
          <a:r>
            <a:rPr lang="en-US"/>
            <a:t>Disordered Worship</a:t>
          </a:r>
        </a:p>
      </dgm:t>
    </dgm:pt>
    <dgm:pt modelId="{2666C02B-5F84-4B5D-904B-3844C80979F4}" type="parTrans" cxnId="{0CF39720-8CE8-4225-9F12-110B2C643568}">
      <dgm:prSet/>
      <dgm:spPr/>
      <dgm:t>
        <a:bodyPr/>
        <a:lstStyle/>
        <a:p>
          <a:endParaRPr lang="en-US"/>
        </a:p>
      </dgm:t>
    </dgm:pt>
    <dgm:pt modelId="{8AA8FE4F-D502-458D-B58C-25960AA8D256}" type="sibTrans" cxnId="{0CF39720-8CE8-4225-9F12-110B2C643568}">
      <dgm:prSet/>
      <dgm:spPr/>
      <dgm:t>
        <a:bodyPr/>
        <a:lstStyle/>
        <a:p>
          <a:endParaRPr lang="en-US"/>
        </a:p>
      </dgm:t>
    </dgm:pt>
    <dgm:pt modelId="{93C9F48C-3E24-4C2A-BDEC-7F3B62B983F5}">
      <dgm:prSet/>
      <dgm:spPr/>
      <dgm:t>
        <a:bodyPr/>
        <a:lstStyle/>
        <a:p>
          <a:r>
            <a:rPr lang="en-US"/>
            <a:t>Doubt</a:t>
          </a:r>
        </a:p>
      </dgm:t>
    </dgm:pt>
    <dgm:pt modelId="{A07531DE-21D8-4DCA-AFB6-7A864B3EF549}" type="parTrans" cxnId="{C8F1B512-B19A-4858-AC18-B0B45FB48194}">
      <dgm:prSet/>
      <dgm:spPr/>
      <dgm:t>
        <a:bodyPr/>
        <a:lstStyle/>
        <a:p>
          <a:endParaRPr lang="en-US"/>
        </a:p>
      </dgm:t>
    </dgm:pt>
    <dgm:pt modelId="{B5F134C3-781E-46B8-BD99-FA50725D59C8}" type="sibTrans" cxnId="{C8F1B512-B19A-4858-AC18-B0B45FB48194}">
      <dgm:prSet/>
      <dgm:spPr/>
      <dgm:t>
        <a:bodyPr/>
        <a:lstStyle/>
        <a:p>
          <a:endParaRPr lang="en-US"/>
        </a:p>
      </dgm:t>
    </dgm:pt>
    <dgm:pt modelId="{28095BA6-9A3E-4BFB-B08D-08956131080E}">
      <dgm:prSet/>
      <dgm:spPr/>
      <dgm:t>
        <a:bodyPr/>
        <a:lstStyle/>
        <a:p>
          <a:r>
            <a:rPr lang="en-US"/>
            <a:t>Shame</a:t>
          </a:r>
        </a:p>
      </dgm:t>
    </dgm:pt>
    <dgm:pt modelId="{2BDCD8F7-6212-46F0-BB19-4CF98B74B233}" type="parTrans" cxnId="{14DA5F83-18A7-492D-8DF2-9AA2310C31CB}">
      <dgm:prSet/>
      <dgm:spPr/>
      <dgm:t>
        <a:bodyPr/>
        <a:lstStyle/>
        <a:p>
          <a:endParaRPr lang="en-US"/>
        </a:p>
      </dgm:t>
    </dgm:pt>
    <dgm:pt modelId="{E133B8D2-1FE0-40BE-9916-9EE05478AE35}" type="sibTrans" cxnId="{14DA5F83-18A7-492D-8DF2-9AA2310C31CB}">
      <dgm:prSet/>
      <dgm:spPr/>
      <dgm:t>
        <a:bodyPr/>
        <a:lstStyle/>
        <a:p>
          <a:endParaRPr lang="en-US"/>
        </a:p>
      </dgm:t>
    </dgm:pt>
    <dgm:pt modelId="{1102A0C1-955B-4284-9EA4-FB84E159C9E6}">
      <dgm:prSet/>
      <dgm:spPr/>
      <dgm:t>
        <a:bodyPr/>
        <a:lstStyle/>
        <a:p>
          <a:r>
            <a:rPr lang="en-US"/>
            <a:t>Forgiving</a:t>
          </a:r>
        </a:p>
      </dgm:t>
    </dgm:pt>
    <dgm:pt modelId="{BA483530-776A-4823-86ED-08781E096D39}" type="parTrans" cxnId="{B35E7B7B-2A26-4D3F-A383-762D77FFF170}">
      <dgm:prSet/>
      <dgm:spPr/>
      <dgm:t>
        <a:bodyPr/>
        <a:lstStyle/>
        <a:p>
          <a:endParaRPr lang="en-US"/>
        </a:p>
      </dgm:t>
    </dgm:pt>
    <dgm:pt modelId="{F573893A-5059-437B-BEF8-373474C9CD51}" type="sibTrans" cxnId="{B35E7B7B-2A26-4D3F-A383-762D77FFF170}">
      <dgm:prSet/>
      <dgm:spPr/>
      <dgm:t>
        <a:bodyPr/>
        <a:lstStyle/>
        <a:p>
          <a:endParaRPr lang="en-US"/>
        </a:p>
      </dgm:t>
    </dgm:pt>
    <dgm:pt modelId="{CC1F3D02-18DE-4213-ADEF-B82435FB7A68}">
      <dgm:prSet/>
      <dgm:spPr/>
      <dgm:t>
        <a:bodyPr/>
        <a:lstStyle/>
        <a:p>
          <a:r>
            <a:rPr lang="en-US"/>
            <a:t>Repenting</a:t>
          </a:r>
        </a:p>
      </dgm:t>
    </dgm:pt>
    <dgm:pt modelId="{F08905D9-F8F6-4B47-879C-FC84FC0CDBEE}" type="parTrans" cxnId="{2958B0F8-BDD8-4D7F-B851-69B31E031F03}">
      <dgm:prSet/>
      <dgm:spPr/>
      <dgm:t>
        <a:bodyPr/>
        <a:lstStyle/>
        <a:p>
          <a:endParaRPr lang="en-US"/>
        </a:p>
      </dgm:t>
    </dgm:pt>
    <dgm:pt modelId="{FA17EC55-E484-412D-8722-62BD0F07F2CE}" type="sibTrans" cxnId="{2958B0F8-BDD8-4D7F-B851-69B31E031F03}">
      <dgm:prSet/>
      <dgm:spPr/>
      <dgm:t>
        <a:bodyPr/>
        <a:lstStyle/>
        <a:p>
          <a:endParaRPr lang="en-US"/>
        </a:p>
      </dgm:t>
    </dgm:pt>
    <dgm:pt modelId="{73DA2FC9-7F9B-4CB1-A018-A4F59390F84D}">
      <dgm:prSet/>
      <dgm:spPr/>
      <dgm:t>
        <a:bodyPr/>
        <a:lstStyle/>
        <a:p>
          <a:r>
            <a:rPr lang="en-US"/>
            <a:t>Sifting</a:t>
          </a:r>
        </a:p>
      </dgm:t>
    </dgm:pt>
    <dgm:pt modelId="{29A15166-94EB-4A4E-80E3-0FBCC9DA7121}" type="parTrans" cxnId="{446645A7-365A-4E8E-9CCE-B1B7736AC136}">
      <dgm:prSet/>
      <dgm:spPr/>
      <dgm:t>
        <a:bodyPr/>
        <a:lstStyle/>
        <a:p>
          <a:endParaRPr lang="en-US"/>
        </a:p>
      </dgm:t>
    </dgm:pt>
    <dgm:pt modelId="{30F5CC3B-E63F-4E74-A0D3-B5FF518938CD}" type="sibTrans" cxnId="{446645A7-365A-4E8E-9CCE-B1B7736AC136}">
      <dgm:prSet/>
      <dgm:spPr/>
      <dgm:t>
        <a:bodyPr/>
        <a:lstStyle/>
        <a:p>
          <a:endParaRPr lang="en-US"/>
        </a:p>
      </dgm:t>
    </dgm:pt>
    <dgm:pt modelId="{A11B99BA-7F12-4045-AA08-847F4860167A}">
      <dgm:prSet/>
      <dgm:spPr/>
      <dgm:t>
        <a:bodyPr/>
        <a:lstStyle/>
        <a:p>
          <a:r>
            <a:rPr lang="en-US"/>
            <a:t>Grieving</a:t>
          </a:r>
        </a:p>
      </dgm:t>
    </dgm:pt>
    <dgm:pt modelId="{9FFA28DC-94D7-4BAE-B9AA-149030E810E5}" type="parTrans" cxnId="{43F6D47D-F57B-43DD-A957-3DD6CA3F13EA}">
      <dgm:prSet/>
      <dgm:spPr/>
      <dgm:t>
        <a:bodyPr/>
        <a:lstStyle/>
        <a:p>
          <a:endParaRPr lang="en-US"/>
        </a:p>
      </dgm:t>
    </dgm:pt>
    <dgm:pt modelId="{BF6011FE-BBD4-4AE0-BBB4-B5EFA449D037}" type="sibTrans" cxnId="{43F6D47D-F57B-43DD-A957-3DD6CA3F13EA}">
      <dgm:prSet/>
      <dgm:spPr/>
      <dgm:t>
        <a:bodyPr/>
        <a:lstStyle/>
        <a:p>
          <a:endParaRPr lang="en-US"/>
        </a:p>
      </dgm:t>
    </dgm:pt>
    <dgm:pt modelId="{539687C5-7273-478B-A15E-6B63CC38A79E}">
      <dgm:prSet/>
      <dgm:spPr/>
      <dgm:t>
        <a:bodyPr/>
        <a:lstStyle/>
        <a:p>
          <a:r>
            <a:rPr lang="en-US"/>
            <a:t>Rejoicing</a:t>
          </a:r>
        </a:p>
      </dgm:t>
    </dgm:pt>
    <dgm:pt modelId="{1BC587CC-566C-4A6E-B0EB-9F0AC8BEB08A}" type="parTrans" cxnId="{74EE2C8B-4440-4281-BE97-0C1B0BB5D731}">
      <dgm:prSet/>
      <dgm:spPr/>
      <dgm:t>
        <a:bodyPr/>
        <a:lstStyle/>
        <a:p>
          <a:endParaRPr lang="en-US"/>
        </a:p>
      </dgm:t>
    </dgm:pt>
    <dgm:pt modelId="{8331D21E-4CC8-48A3-A4F2-17299A1EE260}" type="sibTrans" cxnId="{74EE2C8B-4440-4281-BE97-0C1B0BB5D731}">
      <dgm:prSet/>
      <dgm:spPr/>
      <dgm:t>
        <a:bodyPr/>
        <a:lstStyle/>
        <a:p>
          <a:endParaRPr lang="en-US"/>
        </a:p>
      </dgm:t>
    </dgm:pt>
    <dgm:pt modelId="{7211876F-FB99-44F6-8005-7C0494FA7CE8}">
      <dgm:prSet/>
      <dgm:spPr/>
      <dgm:t>
        <a:bodyPr/>
        <a:lstStyle/>
        <a:p>
          <a:r>
            <a:rPr lang="en-US"/>
            <a:t>Returning</a:t>
          </a:r>
        </a:p>
      </dgm:t>
    </dgm:pt>
    <dgm:pt modelId="{C549BC7A-069D-4E9D-9E38-0C4ECE172B32}" type="parTrans" cxnId="{FB254763-9C99-4A35-B8B5-450C0FB2BA3D}">
      <dgm:prSet/>
      <dgm:spPr/>
      <dgm:t>
        <a:bodyPr/>
        <a:lstStyle/>
        <a:p>
          <a:endParaRPr lang="en-US"/>
        </a:p>
      </dgm:t>
    </dgm:pt>
    <dgm:pt modelId="{AD8F7A0E-639B-4F68-8D21-432A1DB04CF2}" type="sibTrans" cxnId="{FB254763-9C99-4A35-B8B5-450C0FB2BA3D}">
      <dgm:prSet/>
      <dgm:spPr/>
      <dgm:t>
        <a:bodyPr/>
        <a:lstStyle/>
        <a:p>
          <a:endParaRPr lang="en-US"/>
        </a:p>
      </dgm:t>
    </dgm:pt>
    <dgm:pt modelId="{4398CDEC-9348-4CB4-9174-1E3869F19639}" type="pres">
      <dgm:prSet presAssocID="{495B7ACD-24B6-4C66-B067-89859F2CC302}" presName="Name0" presStyleCnt="0">
        <dgm:presLayoutVars>
          <dgm:dir/>
          <dgm:animLvl val="lvl"/>
          <dgm:resizeHandles val="exact"/>
        </dgm:presLayoutVars>
      </dgm:prSet>
      <dgm:spPr/>
    </dgm:pt>
    <dgm:pt modelId="{8A95AAD1-23C1-4ADD-80CE-5904FB54F747}" type="pres">
      <dgm:prSet presAssocID="{5644930E-8AF9-4A9E-94D7-5EA2F959A9BF}" presName="linNode" presStyleCnt="0"/>
      <dgm:spPr/>
    </dgm:pt>
    <dgm:pt modelId="{685FB826-55B2-45E4-B7E4-D93C85A76990}" type="pres">
      <dgm:prSet presAssocID="{5644930E-8AF9-4A9E-94D7-5EA2F959A9BF}" presName="parentText" presStyleLbl="node1" presStyleIdx="0" presStyleCnt="10">
        <dgm:presLayoutVars>
          <dgm:chMax val="1"/>
          <dgm:bulletEnabled val="1"/>
        </dgm:presLayoutVars>
      </dgm:prSet>
      <dgm:spPr/>
    </dgm:pt>
    <dgm:pt modelId="{E4029467-7287-40F4-BDF8-ABE7592750CC}" type="pres">
      <dgm:prSet presAssocID="{ECA28203-0F61-4978-80C0-C534714707FB}" presName="sp" presStyleCnt="0"/>
      <dgm:spPr/>
    </dgm:pt>
    <dgm:pt modelId="{49755C43-A377-4B70-AF0D-5EF173337F70}" type="pres">
      <dgm:prSet presAssocID="{E51CA9B5-0E18-46E9-A623-A5B77D091FCE}" presName="linNode" presStyleCnt="0"/>
      <dgm:spPr/>
    </dgm:pt>
    <dgm:pt modelId="{14C4E3D8-26AE-4E23-9D9F-F16EF665AFC0}" type="pres">
      <dgm:prSet presAssocID="{E51CA9B5-0E18-46E9-A623-A5B77D091FCE}" presName="parentText" presStyleLbl="node1" presStyleIdx="1" presStyleCnt="10">
        <dgm:presLayoutVars>
          <dgm:chMax val="1"/>
          <dgm:bulletEnabled val="1"/>
        </dgm:presLayoutVars>
      </dgm:prSet>
      <dgm:spPr/>
    </dgm:pt>
    <dgm:pt modelId="{2482D973-9602-4AF4-B320-7698EECEF4E3}" type="pres">
      <dgm:prSet presAssocID="{8AA8FE4F-D502-458D-B58C-25960AA8D256}" presName="sp" presStyleCnt="0"/>
      <dgm:spPr/>
    </dgm:pt>
    <dgm:pt modelId="{B66D8E6F-0CF1-4784-8FB2-D1E5D7D99377}" type="pres">
      <dgm:prSet presAssocID="{93C9F48C-3E24-4C2A-BDEC-7F3B62B983F5}" presName="linNode" presStyleCnt="0"/>
      <dgm:spPr/>
    </dgm:pt>
    <dgm:pt modelId="{FB3C2718-751D-4B79-BCAD-2FE82D9B3559}" type="pres">
      <dgm:prSet presAssocID="{93C9F48C-3E24-4C2A-BDEC-7F3B62B983F5}" presName="parentText" presStyleLbl="node1" presStyleIdx="2" presStyleCnt="10">
        <dgm:presLayoutVars>
          <dgm:chMax val="1"/>
          <dgm:bulletEnabled val="1"/>
        </dgm:presLayoutVars>
      </dgm:prSet>
      <dgm:spPr/>
    </dgm:pt>
    <dgm:pt modelId="{6EF474FB-CC1A-49F0-A64C-0335E0859F31}" type="pres">
      <dgm:prSet presAssocID="{B5F134C3-781E-46B8-BD99-FA50725D59C8}" presName="sp" presStyleCnt="0"/>
      <dgm:spPr/>
    </dgm:pt>
    <dgm:pt modelId="{296431A0-FE7C-449B-A5AC-2AC982C3EB6C}" type="pres">
      <dgm:prSet presAssocID="{28095BA6-9A3E-4BFB-B08D-08956131080E}" presName="linNode" presStyleCnt="0"/>
      <dgm:spPr/>
    </dgm:pt>
    <dgm:pt modelId="{26B80ADE-A68D-4BFF-8A36-BD19296AF0CF}" type="pres">
      <dgm:prSet presAssocID="{28095BA6-9A3E-4BFB-B08D-08956131080E}" presName="parentText" presStyleLbl="node1" presStyleIdx="3" presStyleCnt="10">
        <dgm:presLayoutVars>
          <dgm:chMax val="1"/>
          <dgm:bulletEnabled val="1"/>
        </dgm:presLayoutVars>
      </dgm:prSet>
      <dgm:spPr/>
    </dgm:pt>
    <dgm:pt modelId="{09A6FDAA-DBBA-4AA1-9480-1D79BCA7D083}" type="pres">
      <dgm:prSet presAssocID="{E133B8D2-1FE0-40BE-9916-9EE05478AE35}" presName="sp" presStyleCnt="0"/>
      <dgm:spPr/>
    </dgm:pt>
    <dgm:pt modelId="{F601604D-47A9-4C41-BB12-BF720A35D88B}" type="pres">
      <dgm:prSet presAssocID="{1102A0C1-955B-4284-9EA4-FB84E159C9E6}" presName="linNode" presStyleCnt="0"/>
      <dgm:spPr/>
    </dgm:pt>
    <dgm:pt modelId="{4B848E65-CE41-48E6-B379-F456E7F532A1}" type="pres">
      <dgm:prSet presAssocID="{1102A0C1-955B-4284-9EA4-FB84E159C9E6}" presName="parentText" presStyleLbl="node1" presStyleIdx="4" presStyleCnt="10">
        <dgm:presLayoutVars>
          <dgm:chMax val="1"/>
          <dgm:bulletEnabled val="1"/>
        </dgm:presLayoutVars>
      </dgm:prSet>
      <dgm:spPr/>
    </dgm:pt>
    <dgm:pt modelId="{B19617EE-ABDF-4DB9-86CC-9479061BE12E}" type="pres">
      <dgm:prSet presAssocID="{F573893A-5059-437B-BEF8-373474C9CD51}" presName="sp" presStyleCnt="0"/>
      <dgm:spPr/>
    </dgm:pt>
    <dgm:pt modelId="{CBB30013-5115-41F6-B298-86E62B8B571C}" type="pres">
      <dgm:prSet presAssocID="{CC1F3D02-18DE-4213-ADEF-B82435FB7A68}" presName="linNode" presStyleCnt="0"/>
      <dgm:spPr/>
    </dgm:pt>
    <dgm:pt modelId="{AF46A534-FD9C-412C-8DCC-E7FB721D594E}" type="pres">
      <dgm:prSet presAssocID="{CC1F3D02-18DE-4213-ADEF-B82435FB7A68}" presName="parentText" presStyleLbl="node1" presStyleIdx="5" presStyleCnt="10">
        <dgm:presLayoutVars>
          <dgm:chMax val="1"/>
          <dgm:bulletEnabled val="1"/>
        </dgm:presLayoutVars>
      </dgm:prSet>
      <dgm:spPr/>
    </dgm:pt>
    <dgm:pt modelId="{B4426948-8191-4072-B184-63EB421DCA24}" type="pres">
      <dgm:prSet presAssocID="{FA17EC55-E484-412D-8722-62BD0F07F2CE}" presName="sp" presStyleCnt="0"/>
      <dgm:spPr/>
    </dgm:pt>
    <dgm:pt modelId="{4417B2B2-33DD-4EA0-ADDA-0F59F1F080BD}" type="pres">
      <dgm:prSet presAssocID="{73DA2FC9-7F9B-4CB1-A018-A4F59390F84D}" presName="linNode" presStyleCnt="0"/>
      <dgm:spPr/>
    </dgm:pt>
    <dgm:pt modelId="{0EF75E3C-D572-4077-8E13-8DC802328A5C}" type="pres">
      <dgm:prSet presAssocID="{73DA2FC9-7F9B-4CB1-A018-A4F59390F84D}" presName="parentText" presStyleLbl="node1" presStyleIdx="6" presStyleCnt="10">
        <dgm:presLayoutVars>
          <dgm:chMax val="1"/>
          <dgm:bulletEnabled val="1"/>
        </dgm:presLayoutVars>
      </dgm:prSet>
      <dgm:spPr/>
    </dgm:pt>
    <dgm:pt modelId="{962C510E-B09E-41D5-851B-70585E01FCE8}" type="pres">
      <dgm:prSet presAssocID="{30F5CC3B-E63F-4E74-A0D3-B5FF518938CD}" presName="sp" presStyleCnt="0"/>
      <dgm:spPr/>
    </dgm:pt>
    <dgm:pt modelId="{AAB8B631-DA5C-4149-8DDC-C8FEB460FD42}" type="pres">
      <dgm:prSet presAssocID="{A11B99BA-7F12-4045-AA08-847F4860167A}" presName="linNode" presStyleCnt="0"/>
      <dgm:spPr/>
    </dgm:pt>
    <dgm:pt modelId="{1D9A5166-5D62-477D-8704-C14AC5B567A4}" type="pres">
      <dgm:prSet presAssocID="{A11B99BA-7F12-4045-AA08-847F4860167A}" presName="parentText" presStyleLbl="node1" presStyleIdx="7" presStyleCnt="10">
        <dgm:presLayoutVars>
          <dgm:chMax val="1"/>
          <dgm:bulletEnabled val="1"/>
        </dgm:presLayoutVars>
      </dgm:prSet>
      <dgm:spPr/>
    </dgm:pt>
    <dgm:pt modelId="{BA1D77A8-8806-4C9C-BBBD-FD79E48AD6DE}" type="pres">
      <dgm:prSet presAssocID="{BF6011FE-BBD4-4AE0-BBB4-B5EFA449D037}" presName="sp" presStyleCnt="0"/>
      <dgm:spPr/>
    </dgm:pt>
    <dgm:pt modelId="{E1BD34FF-4BB9-4DC2-B8AE-E403AFD37770}" type="pres">
      <dgm:prSet presAssocID="{539687C5-7273-478B-A15E-6B63CC38A79E}" presName="linNode" presStyleCnt="0"/>
      <dgm:spPr/>
    </dgm:pt>
    <dgm:pt modelId="{518F97A8-1A78-411C-B419-AD7C9DD4F9EF}" type="pres">
      <dgm:prSet presAssocID="{539687C5-7273-478B-A15E-6B63CC38A79E}" presName="parentText" presStyleLbl="node1" presStyleIdx="8" presStyleCnt="10">
        <dgm:presLayoutVars>
          <dgm:chMax val="1"/>
          <dgm:bulletEnabled val="1"/>
        </dgm:presLayoutVars>
      </dgm:prSet>
      <dgm:spPr/>
    </dgm:pt>
    <dgm:pt modelId="{AB26DD4D-F343-4EC9-8F24-8641638F2E41}" type="pres">
      <dgm:prSet presAssocID="{8331D21E-4CC8-48A3-A4F2-17299A1EE260}" presName="sp" presStyleCnt="0"/>
      <dgm:spPr/>
    </dgm:pt>
    <dgm:pt modelId="{EAF28818-869C-41E7-95B4-9C202B0954F1}" type="pres">
      <dgm:prSet presAssocID="{7211876F-FB99-44F6-8005-7C0494FA7CE8}" presName="linNode" presStyleCnt="0"/>
      <dgm:spPr/>
    </dgm:pt>
    <dgm:pt modelId="{91F822E7-F787-4C47-910D-B27025B7BC2D}" type="pres">
      <dgm:prSet presAssocID="{7211876F-FB99-44F6-8005-7C0494FA7CE8}" presName="parentText" presStyleLbl="node1" presStyleIdx="9" presStyleCnt="10">
        <dgm:presLayoutVars>
          <dgm:chMax val="1"/>
          <dgm:bulletEnabled val="1"/>
        </dgm:presLayoutVars>
      </dgm:prSet>
      <dgm:spPr/>
    </dgm:pt>
  </dgm:ptLst>
  <dgm:cxnLst>
    <dgm:cxn modelId="{C8F1B512-B19A-4858-AC18-B0B45FB48194}" srcId="{495B7ACD-24B6-4C66-B067-89859F2CC302}" destId="{93C9F48C-3E24-4C2A-BDEC-7F3B62B983F5}" srcOrd="2" destOrd="0" parTransId="{A07531DE-21D8-4DCA-AFB6-7A864B3EF549}" sibTransId="{B5F134C3-781E-46B8-BD99-FA50725D59C8}"/>
    <dgm:cxn modelId="{A271241B-6190-4E48-9631-B41E50972662}" type="presOf" srcId="{1102A0C1-955B-4284-9EA4-FB84E159C9E6}" destId="{4B848E65-CE41-48E6-B379-F456E7F532A1}" srcOrd="0" destOrd="0" presId="urn:microsoft.com/office/officeart/2005/8/layout/vList5"/>
    <dgm:cxn modelId="{79DA7A1C-CB12-4906-BC31-3E055BF299CA}" type="presOf" srcId="{93C9F48C-3E24-4C2A-BDEC-7F3B62B983F5}" destId="{FB3C2718-751D-4B79-BCAD-2FE82D9B3559}" srcOrd="0" destOrd="0" presId="urn:microsoft.com/office/officeart/2005/8/layout/vList5"/>
    <dgm:cxn modelId="{0CF39720-8CE8-4225-9F12-110B2C643568}" srcId="{495B7ACD-24B6-4C66-B067-89859F2CC302}" destId="{E51CA9B5-0E18-46E9-A623-A5B77D091FCE}" srcOrd="1" destOrd="0" parTransId="{2666C02B-5F84-4B5D-904B-3844C80979F4}" sibTransId="{8AA8FE4F-D502-458D-B58C-25960AA8D256}"/>
    <dgm:cxn modelId="{7721085B-F7B9-4A86-9E37-ACB616B28483}" type="presOf" srcId="{495B7ACD-24B6-4C66-B067-89859F2CC302}" destId="{4398CDEC-9348-4CB4-9174-1E3869F19639}" srcOrd="0" destOrd="0" presId="urn:microsoft.com/office/officeart/2005/8/layout/vList5"/>
    <dgm:cxn modelId="{A7B20060-1DF2-4A4E-BA03-8E42C10B9524}" type="presOf" srcId="{5644930E-8AF9-4A9E-94D7-5EA2F959A9BF}" destId="{685FB826-55B2-45E4-B7E4-D93C85A76990}" srcOrd="0" destOrd="0" presId="urn:microsoft.com/office/officeart/2005/8/layout/vList5"/>
    <dgm:cxn modelId="{FB254763-9C99-4A35-B8B5-450C0FB2BA3D}" srcId="{495B7ACD-24B6-4C66-B067-89859F2CC302}" destId="{7211876F-FB99-44F6-8005-7C0494FA7CE8}" srcOrd="9" destOrd="0" parTransId="{C549BC7A-069D-4E9D-9E38-0C4ECE172B32}" sibTransId="{AD8F7A0E-639B-4F68-8D21-432A1DB04CF2}"/>
    <dgm:cxn modelId="{B35E7B7B-2A26-4D3F-A383-762D77FFF170}" srcId="{495B7ACD-24B6-4C66-B067-89859F2CC302}" destId="{1102A0C1-955B-4284-9EA4-FB84E159C9E6}" srcOrd="4" destOrd="0" parTransId="{BA483530-776A-4823-86ED-08781E096D39}" sibTransId="{F573893A-5059-437B-BEF8-373474C9CD51}"/>
    <dgm:cxn modelId="{43F6D47D-F57B-43DD-A957-3DD6CA3F13EA}" srcId="{495B7ACD-24B6-4C66-B067-89859F2CC302}" destId="{A11B99BA-7F12-4045-AA08-847F4860167A}" srcOrd="7" destOrd="0" parTransId="{9FFA28DC-94D7-4BAE-B9AA-149030E810E5}" sibTransId="{BF6011FE-BBD4-4AE0-BBB4-B5EFA449D037}"/>
    <dgm:cxn modelId="{4654F280-F99A-418D-93C5-EA5B37540030}" type="presOf" srcId="{28095BA6-9A3E-4BFB-B08D-08956131080E}" destId="{26B80ADE-A68D-4BFF-8A36-BD19296AF0CF}" srcOrd="0" destOrd="0" presId="urn:microsoft.com/office/officeart/2005/8/layout/vList5"/>
    <dgm:cxn modelId="{14DA5F83-18A7-492D-8DF2-9AA2310C31CB}" srcId="{495B7ACD-24B6-4C66-B067-89859F2CC302}" destId="{28095BA6-9A3E-4BFB-B08D-08956131080E}" srcOrd="3" destOrd="0" parTransId="{2BDCD8F7-6212-46F0-BB19-4CF98B74B233}" sibTransId="{E133B8D2-1FE0-40BE-9916-9EE05478AE35}"/>
    <dgm:cxn modelId="{7963E088-AAEF-4BBE-A39B-6902080B73AE}" type="presOf" srcId="{CC1F3D02-18DE-4213-ADEF-B82435FB7A68}" destId="{AF46A534-FD9C-412C-8DCC-E7FB721D594E}" srcOrd="0" destOrd="0" presId="urn:microsoft.com/office/officeart/2005/8/layout/vList5"/>
    <dgm:cxn modelId="{19790C89-8E6A-4B04-8AC2-829BB0861693}" type="presOf" srcId="{A11B99BA-7F12-4045-AA08-847F4860167A}" destId="{1D9A5166-5D62-477D-8704-C14AC5B567A4}" srcOrd="0" destOrd="0" presId="urn:microsoft.com/office/officeart/2005/8/layout/vList5"/>
    <dgm:cxn modelId="{74EE2C8B-4440-4281-BE97-0C1B0BB5D731}" srcId="{495B7ACD-24B6-4C66-B067-89859F2CC302}" destId="{539687C5-7273-478B-A15E-6B63CC38A79E}" srcOrd="8" destOrd="0" parTransId="{1BC587CC-566C-4A6E-B0EB-9F0AC8BEB08A}" sibTransId="{8331D21E-4CC8-48A3-A4F2-17299A1EE260}"/>
    <dgm:cxn modelId="{92643990-F2D7-467F-B516-EF890EBDDD1D}" type="presOf" srcId="{73DA2FC9-7F9B-4CB1-A018-A4F59390F84D}" destId="{0EF75E3C-D572-4077-8E13-8DC802328A5C}" srcOrd="0" destOrd="0" presId="urn:microsoft.com/office/officeart/2005/8/layout/vList5"/>
    <dgm:cxn modelId="{54F7D59E-0135-46B6-B4CB-025E317A0B3D}" type="presOf" srcId="{539687C5-7273-478B-A15E-6B63CC38A79E}" destId="{518F97A8-1A78-411C-B419-AD7C9DD4F9EF}" srcOrd="0" destOrd="0" presId="urn:microsoft.com/office/officeart/2005/8/layout/vList5"/>
    <dgm:cxn modelId="{2FC203A1-6CCD-4025-8BFA-6C3ABE814978}" type="presOf" srcId="{7211876F-FB99-44F6-8005-7C0494FA7CE8}" destId="{91F822E7-F787-4C47-910D-B27025B7BC2D}" srcOrd="0" destOrd="0" presId="urn:microsoft.com/office/officeart/2005/8/layout/vList5"/>
    <dgm:cxn modelId="{446645A7-365A-4E8E-9CCE-B1B7736AC136}" srcId="{495B7ACD-24B6-4C66-B067-89859F2CC302}" destId="{73DA2FC9-7F9B-4CB1-A018-A4F59390F84D}" srcOrd="6" destOrd="0" parTransId="{29A15166-94EB-4A4E-80E3-0FBCC9DA7121}" sibTransId="{30F5CC3B-E63F-4E74-A0D3-B5FF518938CD}"/>
    <dgm:cxn modelId="{D9C7F5AC-8118-4A0E-8F44-278F4939DBB8}" type="presOf" srcId="{E51CA9B5-0E18-46E9-A623-A5B77D091FCE}" destId="{14C4E3D8-26AE-4E23-9D9F-F16EF665AFC0}" srcOrd="0" destOrd="0" presId="urn:microsoft.com/office/officeart/2005/8/layout/vList5"/>
    <dgm:cxn modelId="{1E179EC3-0CD8-47A9-A25E-94A87B0D6D0A}" srcId="{495B7ACD-24B6-4C66-B067-89859F2CC302}" destId="{5644930E-8AF9-4A9E-94D7-5EA2F959A9BF}" srcOrd="0" destOrd="0" parTransId="{09F53E35-1EF7-41AC-9EB6-02F2507FE5F6}" sibTransId="{ECA28203-0F61-4978-80C0-C534714707FB}"/>
    <dgm:cxn modelId="{2958B0F8-BDD8-4D7F-B851-69B31E031F03}" srcId="{495B7ACD-24B6-4C66-B067-89859F2CC302}" destId="{CC1F3D02-18DE-4213-ADEF-B82435FB7A68}" srcOrd="5" destOrd="0" parTransId="{F08905D9-F8F6-4B47-879C-FC84FC0CDBEE}" sibTransId="{FA17EC55-E484-412D-8722-62BD0F07F2CE}"/>
    <dgm:cxn modelId="{0287ED7A-D3E1-4B69-BA84-F596141EF10A}" type="presParOf" srcId="{4398CDEC-9348-4CB4-9174-1E3869F19639}" destId="{8A95AAD1-23C1-4ADD-80CE-5904FB54F747}" srcOrd="0" destOrd="0" presId="urn:microsoft.com/office/officeart/2005/8/layout/vList5"/>
    <dgm:cxn modelId="{9D91A136-B94F-4011-965D-DE17D29F85C7}" type="presParOf" srcId="{8A95AAD1-23C1-4ADD-80CE-5904FB54F747}" destId="{685FB826-55B2-45E4-B7E4-D93C85A76990}" srcOrd="0" destOrd="0" presId="urn:microsoft.com/office/officeart/2005/8/layout/vList5"/>
    <dgm:cxn modelId="{E660C19B-8AB3-4F8B-8BDA-CA8989C47D28}" type="presParOf" srcId="{4398CDEC-9348-4CB4-9174-1E3869F19639}" destId="{E4029467-7287-40F4-BDF8-ABE7592750CC}" srcOrd="1" destOrd="0" presId="urn:microsoft.com/office/officeart/2005/8/layout/vList5"/>
    <dgm:cxn modelId="{075BB8D2-E9DE-452E-9A74-423A30F6FBA4}" type="presParOf" srcId="{4398CDEC-9348-4CB4-9174-1E3869F19639}" destId="{49755C43-A377-4B70-AF0D-5EF173337F70}" srcOrd="2" destOrd="0" presId="urn:microsoft.com/office/officeart/2005/8/layout/vList5"/>
    <dgm:cxn modelId="{B5E4D66D-3591-4D30-98C0-04ACCCB8796D}" type="presParOf" srcId="{49755C43-A377-4B70-AF0D-5EF173337F70}" destId="{14C4E3D8-26AE-4E23-9D9F-F16EF665AFC0}" srcOrd="0" destOrd="0" presId="urn:microsoft.com/office/officeart/2005/8/layout/vList5"/>
    <dgm:cxn modelId="{B534221F-938D-422E-9F47-6B5EB76EAABD}" type="presParOf" srcId="{4398CDEC-9348-4CB4-9174-1E3869F19639}" destId="{2482D973-9602-4AF4-B320-7698EECEF4E3}" srcOrd="3" destOrd="0" presId="urn:microsoft.com/office/officeart/2005/8/layout/vList5"/>
    <dgm:cxn modelId="{2C43C2D6-E404-48CA-BC53-A655F2A23082}" type="presParOf" srcId="{4398CDEC-9348-4CB4-9174-1E3869F19639}" destId="{B66D8E6F-0CF1-4784-8FB2-D1E5D7D99377}" srcOrd="4" destOrd="0" presId="urn:microsoft.com/office/officeart/2005/8/layout/vList5"/>
    <dgm:cxn modelId="{FEB4CFD9-4ACB-465E-830B-F8F6B4A8A018}" type="presParOf" srcId="{B66D8E6F-0CF1-4784-8FB2-D1E5D7D99377}" destId="{FB3C2718-751D-4B79-BCAD-2FE82D9B3559}" srcOrd="0" destOrd="0" presId="urn:microsoft.com/office/officeart/2005/8/layout/vList5"/>
    <dgm:cxn modelId="{EFB6BB09-97EB-4A93-AAC3-1453C0D7576E}" type="presParOf" srcId="{4398CDEC-9348-4CB4-9174-1E3869F19639}" destId="{6EF474FB-CC1A-49F0-A64C-0335E0859F31}" srcOrd="5" destOrd="0" presId="urn:microsoft.com/office/officeart/2005/8/layout/vList5"/>
    <dgm:cxn modelId="{EBA5DCAF-0A10-4A50-A6BA-989C19C115B6}" type="presParOf" srcId="{4398CDEC-9348-4CB4-9174-1E3869F19639}" destId="{296431A0-FE7C-449B-A5AC-2AC982C3EB6C}" srcOrd="6" destOrd="0" presId="urn:microsoft.com/office/officeart/2005/8/layout/vList5"/>
    <dgm:cxn modelId="{6A5142B0-56D1-4BE1-9DAD-AD0A98B6B2F8}" type="presParOf" srcId="{296431A0-FE7C-449B-A5AC-2AC982C3EB6C}" destId="{26B80ADE-A68D-4BFF-8A36-BD19296AF0CF}" srcOrd="0" destOrd="0" presId="urn:microsoft.com/office/officeart/2005/8/layout/vList5"/>
    <dgm:cxn modelId="{3561D46C-8D0A-4BD6-A112-A5EC1DB28975}" type="presParOf" srcId="{4398CDEC-9348-4CB4-9174-1E3869F19639}" destId="{09A6FDAA-DBBA-4AA1-9480-1D79BCA7D083}" srcOrd="7" destOrd="0" presId="urn:microsoft.com/office/officeart/2005/8/layout/vList5"/>
    <dgm:cxn modelId="{D93E325F-4BEE-4EAD-A9C3-F1D11214A6F8}" type="presParOf" srcId="{4398CDEC-9348-4CB4-9174-1E3869F19639}" destId="{F601604D-47A9-4C41-BB12-BF720A35D88B}" srcOrd="8" destOrd="0" presId="urn:microsoft.com/office/officeart/2005/8/layout/vList5"/>
    <dgm:cxn modelId="{FAFE8619-A6AE-4E0C-A712-823897960884}" type="presParOf" srcId="{F601604D-47A9-4C41-BB12-BF720A35D88B}" destId="{4B848E65-CE41-48E6-B379-F456E7F532A1}" srcOrd="0" destOrd="0" presId="urn:microsoft.com/office/officeart/2005/8/layout/vList5"/>
    <dgm:cxn modelId="{4A15810A-18B5-4FEE-927A-33515A695DA5}" type="presParOf" srcId="{4398CDEC-9348-4CB4-9174-1E3869F19639}" destId="{B19617EE-ABDF-4DB9-86CC-9479061BE12E}" srcOrd="9" destOrd="0" presId="urn:microsoft.com/office/officeart/2005/8/layout/vList5"/>
    <dgm:cxn modelId="{B2C84935-6A99-48D4-B439-A35C028DAD6E}" type="presParOf" srcId="{4398CDEC-9348-4CB4-9174-1E3869F19639}" destId="{CBB30013-5115-41F6-B298-86E62B8B571C}" srcOrd="10" destOrd="0" presId="urn:microsoft.com/office/officeart/2005/8/layout/vList5"/>
    <dgm:cxn modelId="{A2116307-0868-43EF-92B1-DB955EB2F6C9}" type="presParOf" srcId="{CBB30013-5115-41F6-B298-86E62B8B571C}" destId="{AF46A534-FD9C-412C-8DCC-E7FB721D594E}" srcOrd="0" destOrd="0" presId="urn:microsoft.com/office/officeart/2005/8/layout/vList5"/>
    <dgm:cxn modelId="{825C93C6-8D9D-4867-A5BD-03C09B33430B}" type="presParOf" srcId="{4398CDEC-9348-4CB4-9174-1E3869F19639}" destId="{B4426948-8191-4072-B184-63EB421DCA24}" srcOrd="11" destOrd="0" presId="urn:microsoft.com/office/officeart/2005/8/layout/vList5"/>
    <dgm:cxn modelId="{240257C7-426D-4464-85F9-8D90299B7E44}" type="presParOf" srcId="{4398CDEC-9348-4CB4-9174-1E3869F19639}" destId="{4417B2B2-33DD-4EA0-ADDA-0F59F1F080BD}" srcOrd="12" destOrd="0" presId="urn:microsoft.com/office/officeart/2005/8/layout/vList5"/>
    <dgm:cxn modelId="{7DA8994C-812D-44FE-918C-BCD8AC9B1011}" type="presParOf" srcId="{4417B2B2-33DD-4EA0-ADDA-0F59F1F080BD}" destId="{0EF75E3C-D572-4077-8E13-8DC802328A5C}" srcOrd="0" destOrd="0" presId="urn:microsoft.com/office/officeart/2005/8/layout/vList5"/>
    <dgm:cxn modelId="{D4467AEF-BCA1-4F7E-AAC0-3495539FC260}" type="presParOf" srcId="{4398CDEC-9348-4CB4-9174-1E3869F19639}" destId="{962C510E-B09E-41D5-851B-70585E01FCE8}" srcOrd="13" destOrd="0" presId="urn:microsoft.com/office/officeart/2005/8/layout/vList5"/>
    <dgm:cxn modelId="{C6A48E1B-F848-42F6-A216-015E99998B49}" type="presParOf" srcId="{4398CDEC-9348-4CB4-9174-1E3869F19639}" destId="{AAB8B631-DA5C-4149-8DDC-C8FEB460FD42}" srcOrd="14" destOrd="0" presId="urn:microsoft.com/office/officeart/2005/8/layout/vList5"/>
    <dgm:cxn modelId="{19D29B64-8A34-4578-A616-FC1658CB0618}" type="presParOf" srcId="{AAB8B631-DA5C-4149-8DDC-C8FEB460FD42}" destId="{1D9A5166-5D62-477D-8704-C14AC5B567A4}" srcOrd="0" destOrd="0" presId="urn:microsoft.com/office/officeart/2005/8/layout/vList5"/>
    <dgm:cxn modelId="{B0594EF3-7834-444B-A879-D3093E82C475}" type="presParOf" srcId="{4398CDEC-9348-4CB4-9174-1E3869F19639}" destId="{BA1D77A8-8806-4C9C-BBBD-FD79E48AD6DE}" srcOrd="15" destOrd="0" presId="urn:microsoft.com/office/officeart/2005/8/layout/vList5"/>
    <dgm:cxn modelId="{94F4A912-20B4-4875-B7C6-8AF3C62ABA6C}" type="presParOf" srcId="{4398CDEC-9348-4CB4-9174-1E3869F19639}" destId="{E1BD34FF-4BB9-4DC2-B8AE-E403AFD37770}" srcOrd="16" destOrd="0" presId="urn:microsoft.com/office/officeart/2005/8/layout/vList5"/>
    <dgm:cxn modelId="{02747F0F-59F7-4B3C-B00C-58FC9DB7FBB7}" type="presParOf" srcId="{E1BD34FF-4BB9-4DC2-B8AE-E403AFD37770}" destId="{518F97A8-1A78-411C-B419-AD7C9DD4F9EF}" srcOrd="0" destOrd="0" presId="urn:microsoft.com/office/officeart/2005/8/layout/vList5"/>
    <dgm:cxn modelId="{CF37AB22-FA6A-4004-BA4E-0ED6D49E5CD2}" type="presParOf" srcId="{4398CDEC-9348-4CB4-9174-1E3869F19639}" destId="{AB26DD4D-F343-4EC9-8F24-8641638F2E41}" srcOrd="17" destOrd="0" presId="urn:microsoft.com/office/officeart/2005/8/layout/vList5"/>
    <dgm:cxn modelId="{B2451360-5774-4A6C-AB9A-62D2F003B4C7}" type="presParOf" srcId="{4398CDEC-9348-4CB4-9174-1E3869F19639}" destId="{EAF28818-869C-41E7-95B4-9C202B0954F1}" srcOrd="18" destOrd="0" presId="urn:microsoft.com/office/officeart/2005/8/layout/vList5"/>
    <dgm:cxn modelId="{3A4AFEFE-6072-4439-96F2-45EB7999E63A}" type="presParOf" srcId="{EAF28818-869C-41E7-95B4-9C202B0954F1}" destId="{91F822E7-F787-4C47-910D-B27025B7BC2D}"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FB826-55B2-45E4-B7E4-D93C85A76990}">
      <dsp:nvSpPr>
        <dsp:cNvPr id="0" name=""/>
        <dsp:cNvSpPr/>
      </dsp:nvSpPr>
      <dsp:spPr>
        <a:xfrm>
          <a:off x="2750933" y="2727"/>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Guilt and Blame</a:t>
          </a:r>
        </a:p>
      </dsp:txBody>
      <dsp:txXfrm>
        <a:off x="2772544" y="24338"/>
        <a:ext cx="3051578" cy="399477"/>
      </dsp:txXfrm>
    </dsp:sp>
    <dsp:sp modelId="{14C4E3D8-26AE-4E23-9D9F-F16EF665AFC0}">
      <dsp:nvSpPr>
        <dsp:cNvPr id="0" name=""/>
        <dsp:cNvSpPr/>
      </dsp:nvSpPr>
      <dsp:spPr>
        <a:xfrm>
          <a:off x="2750933" y="467562"/>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Disordered Worship</a:t>
          </a:r>
        </a:p>
      </dsp:txBody>
      <dsp:txXfrm>
        <a:off x="2772544" y="489173"/>
        <a:ext cx="3051578" cy="399477"/>
      </dsp:txXfrm>
    </dsp:sp>
    <dsp:sp modelId="{FB3C2718-751D-4B79-BCAD-2FE82D9B3559}">
      <dsp:nvSpPr>
        <dsp:cNvPr id="0" name=""/>
        <dsp:cNvSpPr/>
      </dsp:nvSpPr>
      <dsp:spPr>
        <a:xfrm>
          <a:off x="2750933" y="932396"/>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Doubt</a:t>
          </a:r>
        </a:p>
      </dsp:txBody>
      <dsp:txXfrm>
        <a:off x="2772544" y="954007"/>
        <a:ext cx="3051578" cy="399477"/>
      </dsp:txXfrm>
    </dsp:sp>
    <dsp:sp modelId="{26B80ADE-A68D-4BFF-8A36-BD19296AF0CF}">
      <dsp:nvSpPr>
        <dsp:cNvPr id="0" name=""/>
        <dsp:cNvSpPr/>
      </dsp:nvSpPr>
      <dsp:spPr>
        <a:xfrm>
          <a:off x="2750933" y="1397230"/>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Shame</a:t>
          </a:r>
        </a:p>
      </dsp:txBody>
      <dsp:txXfrm>
        <a:off x="2772544" y="1418841"/>
        <a:ext cx="3051578" cy="399477"/>
      </dsp:txXfrm>
    </dsp:sp>
    <dsp:sp modelId="{4B848E65-CE41-48E6-B379-F456E7F532A1}">
      <dsp:nvSpPr>
        <dsp:cNvPr id="0" name=""/>
        <dsp:cNvSpPr/>
      </dsp:nvSpPr>
      <dsp:spPr>
        <a:xfrm>
          <a:off x="2750933" y="1862064"/>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Forgiving</a:t>
          </a:r>
        </a:p>
      </dsp:txBody>
      <dsp:txXfrm>
        <a:off x="2772544" y="1883675"/>
        <a:ext cx="3051578" cy="399477"/>
      </dsp:txXfrm>
    </dsp:sp>
    <dsp:sp modelId="{AF46A534-FD9C-412C-8DCC-E7FB721D594E}">
      <dsp:nvSpPr>
        <dsp:cNvPr id="0" name=""/>
        <dsp:cNvSpPr/>
      </dsp:nvSpPr>
      <dsp:spPr>
        <a:xfrm>
          <a:off x="2750933" y="2326898"/>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Repenting</a:t>
          </a:r>
        </a:p>
      </dsp:txBody>
      <dsp:txXfrm>
        <a:off x="2772544" y="2348509"/>
        <a:ext cx="3051578" cy="399477"/>
      </dsp:txXfrm>
    </dsp:sp>
    <dsp:sp modelId="{0EF75E3C-D572-4077-8E13-8DC802328A5C}">
      <dsp:nvSpPr>
        <dsp:cNvPr id="0" name=""/>
        <dsp:cNvSpPr/>
      </dsp:nvSpPr>
      <dsp:spPr>
        <a:xfrm>
          <a:off x="2750933" y="2791732"/>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Sifting</a:t>
          </a:r>
        </a:p>
      </dsp:txBody>
      <dsp:txXfrm>
        <a:off x="2772544" y="2813343"/>
        <a:ext cx="3051578" cy="399477"/>
      </dsp:txXfrm>
    </dsp:sp>
    <dsp:sp modelId="{1D9A5166-5D62-477D-8704-C14AC5B567A4}">
      <dsp:nvSpPr>
        <dsp:cNvPr id="0" name=""/>
        <dsp:cNvSpPr/>
      </dsp:nvSpPr>
      <dsp:spPr>
        <a:xfrm>
          <a:off x="2750933" y="3256566"/>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Grieving</a:t>
          </a:r>
        </a:p>
      </dsp:txBody>
      <dsp:txXfrm>
        <a:off x="2772544" y="3278177"/>
        <a:ext cx="3051578" cy="399477"/>
      </dsp:txXfrm>
    </dsp:sp>
    <dsp:sp modelId="{518F97A8-1A78-411C-B419-AD7C9DD4F9EF}">
      <dsp:nvSpPr>
        <dsp:cNvPr id="0" name=""/>
        <dsp:cNvSpPr/>
      </dsp:nvSpPr>
      <dsp:spPr>
        <a:xfrm>
          <a:off x="2750933" y="3721400"/>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Rejoicing</a:t>
          </a:r>
        </a:p>
      </dsp:txBody>
      <dsp:txXfrm>
        <a:off x="2772544" y="3743011"/>
        <a:ext cx="3051578" cy="399477"/>
      </dsp:txXfrm>
    </dsp:sp>
    <dsp:sp modelId="{91F822E7-F787-4C47-910D-B27025B7BC2D}">
      <dsp:nvSpPr>
        <dsp:cNvPr id="0" name=""/>
        <dsp:cNvSpPr/>
      </dsp:nvSpPr>
      <dsp:spPr>
        <a:xfrm>
          <a:off x="2750933" y="4186234"/>
          <a:ext cx="3094800" cy="442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a:t>Returning</a:t>
          </a:r>
        </a:p>
      </dsp:txBody>
      <dsp:txXfrm>
        <a:off x="2772544" y="4207845"/>
        <a:ext cx="3051578" cy="39947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66C519-036B-4DA6-A694-1E1F23F13AEC}" type="datetimeFigureOut">
              <a:rPr lang="en-US" smtClean="0"/>
              <a:t>9/18/2023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60F2-B1C4-4AC8-AE96-977FA1A1617E}" type="slidenum">
              <a:rPr lang="en-US" smtClean="0"/>
              <a:t>‹#›</a:t>
            </a:fld>
            <a:endParaRPr lang="en-US"/>
          </a:p>
        </p:txBody>
      </p:sp>
    </p:spTree>
    <p:extLst>
      <p:ext uri="{BB962C8B-B14F-4D97-AF65-F5344CB8AC3E}">
        <p14:creationId xmlns:p14="http://schemas.microsoft.com/office/powerpoint/2010/main" val="2418545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6D4C3C-6B1F-45B7-AFEB-2BF6B7822D83}" type="datetimeFigureOut">
              <a:rPr lang="en-US" smtClean="0"/>
              <a:t>9/18/2023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AA688-5D88-4E64-8DA4-B273BCB868E9}" type="slidenum">
              <a:rPr lang="en-US" smtClean="0"/>
              <a:t>‹#›</a:t>
            </a:fld>
            <a:endParaRPr lang="en-US"/>
          </a:p>
        </p:txBody>
      </p:sp>
    </p:spTree>
    <p:extLst>
      <p:ext uri="{BB962C8B-B14F-4D97-AF65-F5344CB8AC3E}">
        <p14:creationId xmlns:p14="http://schemas.microsoft.com/office/powerpoint/2010/main" val="1810278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AA688-5D88-4E64-8DA4-B273BCB868E9}" type="slidenum">
              <a:rPr lang="en-US" smtClean="0"/>
              <a:t>1</a:t>
            </a:fld>
            <a:endParaRPr lang="en-US"/>
          </a:p>
        </p:txBody>
      </p:sp>
    </p:spTree>
    <p:extLst>
      <p:ext uri="{BB962C8B-B14F-4D97-AF65-F5344CB8AC3E}">
        <p14:creationId xmlns:p14="http://schemas.microsoft.com/office/powerpoint/2010/main" val="2955799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study – Danielle and the added grief of racism whereby abortion is sold as responsible and a cure for poverty</a:t>
            </a:r>
          </a:p>
          <a:p>
            <a:endParaRPr lang="en-US" dirty="0"/>
          </a:p>
          <a:p>
            <a:r>
              <a:rPr lang="en-US" dirty="0"/>
              <a:t>Chaplain skills: develop a pro-life apologetic through The Case for Life or Stand to Reason</a:t>
            </a:r>
          </a:p>
          <a:p>
            <a:endParaRPr lang="en-US" dirty="0"/>
          </a:p>
          <a:p>
            <a:r>
              <a:rPr lang="en-US" dirty="0"/>
              <a:t>Miscarriage application – affirm a real loss has taken place</a:t>
            </a:r>
          </a:p>
          <a:p>
            <a:endParaRPr lang="en-US" dirty="0"/>
          </a:p>
          <a:p>
            <a:endParaRPr lang="en-US" dirty="0"/>
          </a:p>
        </p:txBody>
      </p:sp>
      <p:sp>
        <p:nvSpPr>
          <p:cNvPr id="4" name="Slide Number Placeholder 3"/>
          <p:cNvSpPr>
            <a:spLocks noGrp="1"/>
          </p:cNvSpPr>
          <p:nvPr>
            <p:ph type="sldNum" sz="quarter" idx="5"/>
          </p:nvPr>
        </p:nvSpPr>
        <p:spPr/>
        <p:txBody>
          <a:bodyPr/>
          <a:lstStyle/>
          <a:p>
            <a:fld id="{AF4AA688-5D88-4E64-8DA4-B273BCB868E9}" type="slidenum">
              <a:rPr lang="en-US" smtClean="0"/>
              <a:t>15</a:t>
            </a:fld>
            <a:endParaRPr lang="en-US"/>
          </a:p>
        </p:txBody>
      </p:sp>
    </p:spTree>
    <p:extLst>
      <p:ext uri="{BB962C8B-B14F-4D97-AF65-F5344CB8AC3E}">
        <p14:creationId xmlns:p14="http://schemas.microsoft.com/office/powerpoint/2010/main" val="1381671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study – Paula coerced abortion and domestic violence</a:t>
            </a:r>
          </a:p>
          <a:p>
            <a:endParaRPr lang="en-US" dirty="0"/>
          </a:p>
          <a:p>
            <a:r>
              <a:rPr lang="en-US" dirty="0"/>
              <a:t>Chaplain skills – model acceptance, connect the dots to shame and avoidance, perfectionism, codependency</a:t>
            </a:r>
          </a:p>
          <a:p>
            <a:endParaRPr lang="en-US" dirty="0"/>
          </a:p>
          <a:p>
            <a:r>
              <a:rPr lang="en-US" dirty="0"/>
              <a:t>Miscarriage application – loss of control and feelings of failure</a:t>
            </a:r>
          </a:p>
        </p:txBody>
      </p:sp>
      <p:sp>
        <p:nvSpPr>
          <p:cNvPr id="4" name="Slide Number Placeholder 3"/>
          <p:cNvSpPr>
            <a:spLocks noGrp="1"/>
          </p:cNvSpPr>
          <p:nvPr>
            <p:ph type="sldNum" sz="quarter" idx="5"/>
          </p:nvPr>
        </p:nvSpPr>
        <p:spPr/>
        <p:txBody>
          <a:bodyPr/>
          <a:lstStyle/>
          <a:p>
            <a:fld id="{AF4AA688-5D88-4E64-8DA4-B273BCB868E9}" type="slidenum">
              <a:rPr lang="en-US" smtClean="0"/>
              <a:t>16</a:t>
            </a:fld>
            <a:endParaRPr lang="en-US"/>
          </a:p>
        </p:txBody>
      </p:sp>
    </p:spTree>
    <p:extLst>
      <p:ext uri="{BB962C8B-B14F-4D97-AF65-F5344CB8AC3E}">
        <p14:creationId xmlns:p14="http://schemas.microsoft.com/office/powerpoint/2010/main" val="3373961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study – Molly’s worldly sorrow became godly sorrow when she knew the love of God</a:t>
            </a:r>
          </a:p>
          <a:p>
            <a:endParaRPr lang="en-US" dirty="0"/>
          </a:p>
          <a:p>
            <a:r>
              <a:rPr lang="en-US" dirty="0"/>
              <a:t>Chaplain skills – know the difference 2 Corinthians 7: 8-11</a:t>
            </a:r>
          </a:p>
          <a:p>
            <a:r>
              <a:rPr lang="en-US" dirty="0"/>
              <a:t>Worldly sorrow signs: Avoidance, guilt, shame, remorse, self-loathing, self-destruction, justification, confusion, despair over complicated mourning</a:t>
            </a:r>
          </a:p>
          <a:p>
            <a:endParaRPr lang="en-US" dirty="0"/>
          </a:p>
          <a:p>
            <a:r>
              <a:rPr lang="en-US" dirty="0"/>
              <a:t>Godly sorrow signs: truthful, forgiving and accepting forgiveness, concern for others, a desire to be cleared, indignation over deception of self and others, ready for justice, desire to do right, longing with hope for your children</a:t>
            </a:r>
          </a:p>
          <a:p>
            <a:endParaRPr lang="en-US" dirty="0"/>
          </a:p>
          <a:p>
            <a:r>
              <a:rPr lang="en-US" dirty="0"/>
              <a:t>Bonus: Recognize “memorializing the pain”</a:t>
            </a:r>
          </a:p>
          <a:p>
            <a:endParaRPr lang="en-US" dirty="0"/>
          </a:p>
          <a:p>
            <a:r>
              <a:rPr lang="en-US" dirty="0"/>
              <a:t>Miscarriage application – encourage receiving love from others</a:t>
            </a:r>
          </a:p>
        </p:txBody>
      </p:sp>
      <p:sp>
        <p:nvSpPr>
          <p:cNvPr id="4" name="Slide Number Placeholder 3"/>
          <p:cNvSpPr>
            <a:spLocks noGrp="1"/>
          </p:cNvSpPr>
          <p:nvPr>
            <p:ph type="sldNum" sz="quarter" idx="5"/>
          </p:nvPr>
        </p:nvSpPr>
        <p:spPr/>
        <p:txBody>
          <a:bodyPr/>
          <a:lstStyle/>
          <a:p>
            <a:fld id="{AF4AA688-5D88-4E64-8DA4-B273BCB868E9}" type="slidenum">
              <a:rPr lang="en-US" smtClean="0"/>
              <a:t>17</a:t>
            </a:fld>
            <a:endParaRPr lang="en-US"/>
          </a:p>
        </p:txBody>
      </p:sp>
    </p:spTree>
    <p:extLst>
      <p:ext uri="{BB962C8B-B14F-4D97-AF65-F5344CB8AC3E}">
        <p14:creationId xmlns:p14="http://schemas.microsoft.com/office/powerpoint/2010/main" val="2797679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study Jeannie – two men forced abortion but later married an became fathers. The rejection and pain was intense</a:t>
            </a:r>
          </a:p>
          <a:p>
            <a:endParaRPr lang="en-US" dirty="0"/>
          </a:p>
          <a:p>
            <a:r>
              <a:rPr lang="en-US" dirty="0"/>
              <a:t>Chaplain skills – encouraging self-love and self-forgiveness based on God’s unconditional love for us, see also Paul’s statement that he was a blasphemer and ignorant</a:t>
            </a:r>
          </a:p>
          <a:p>
            <a:r>
              <a:rPr lang="en-US" dirty="0"/>
              <a:t>1 Timothy 1:13 </a:t>
            </a:r>
          </a:p>
          <a:p>
            <a:r>
              <a:rPr lang="en-US" dirty="0"/>
              <a:t>Even though I was once a blasphemer and a persecutor and a violent man, I was shown mercy because I acted in ignorance and unbelief. New Living Translation</a:t>
            </a:r>
          </a:p>
          <a:p>
            <a:endParaRPr lang="en-US" dirty="0"/>
          </a:p>
          <a:p>
            <a:r>
              <a:rPr lang="en-US" dirty="0"/>
              <a:t>Miscarriage application – reassuring and honoring the memory of the lost child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F4AA688-5D88-4E64-8DA4-B273BCB868E9}" type="slidenum">
              <a:rPr lang="en-US" smtClean="0"/>
              <a:t>18</a:t>
            </a:fld>
            <a:endParaRPr lang="en-US"/>
          </a:p>
        </p:txBody>
      </p:sp>
    </p:spTree>
    <p:extLst>
      <p:ext uri="{BB962C8B-B14F-4D97-AF65-F5344CB8AC3E}">
        <p14:creationId xmlns:p14="http://schemas.microsoft.com/office/powerpoint/2010/main" val="38339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study – Laurie struggles due to baptism and original sin/MacArthur story</a:t>
            </a:r>
          </a:p>
          <a:p>
            <a:endParaRPr lang="en-US" dirty="0"/>
          </a:p>
          <a:p>
            <a:r>
              <a:rPr lang="en-US" dirty="0"/>
              <a:t>Chaplain skill: know the truth and confidently reassure</a:t>
            </a:r>
          </a:p>
          <a:p>
            <a:endParaRPr lang="en-US" dirty="0"/>
          </a:p>
          <a:p>
            <a:r>
              <a:rPr lang="en-US" dirty="0"/>
              <a:t>Miscarriage application-directly the same as abortion—the children are secure with God</a:t>
            </a:r>
          </a:p>
        </p:txBody>
      </p:sp>
      <p:sp>
        <p:nvSpPr>
          <p:cNvPr id="4" name="Slide Number Placeholder 3"/>
          <p:cNvSpPr>
            <a:spLocks noGrp="1"/>
          </p:cNvSpPr>
          <p:nvPr>
            <p:ph type="sldNum" sz="quarter" idx="5"/>
          </p:nvPr>
        </p:nvSpPr>
        <p:spPr/>
        <p:txBody>
          <a:bodyPr/>
          <a:lstStyle/>
          <a:p>
            <a:fld id="{AF4AA688-5D88-4E64-8DA4-B273BCB868E9}" type="slidenum">
              <a:rPr lang="en-US" smtClean="0"/>
              <a:t>19</a:t>
            </a:fld>
            <a:endParaRPr lang="en-US"/>
          </a:p>
        </p:txBody>
      </p:sp>
    </p:spTree>
    <p:extLst>
      <p:ext uri="{BB962C8B-B14F-4D97-AF65-F5344CB8AC3E}">
        <p14:creationId xmlns:p14="http://schemas.microsoft.com/office/powerpoint/2010/main" val="10129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SKIP ON CHAPLAIN CALL Case study-Bonnie from a pro-life Christian family, aborted to protect the family reputation. She confided this at the abortion and a worker said, “Well you won’t be doing that anymore!” with a snide laugh. When she later told her father he was compassionate and accepting. And today they work together advocating for women in crisis pregnancy</a:t>
            </a:r>
          </a:p>
          <a:p>
            <a:endParaRPr lang="en-US" dirty="0"/>
          </a:p>
          <a:p>
            <a:r>
              <a:rPr lang="en-US" dirty="0"/>
              <a:t>Comfort others with the comfort with which we have been comforted</a:t>
            </a:r>
          </a:p>
          <a:p>
            <a:endParaRPr lang="en-US" dirty="0"/>
          </a:p>
          <a:p>
            <a:r>
              <a:rPr lang="en-US" dirty="0"/>
              <a:t>Chaplain skills – knowing the value and purpose of sifting from a biblical point of view. It is a spiritual challenge reserved for those of strong and demonstrated faith. Also knowing that holiness produces morality and not vice versa</a:t>
            </a:r>
          </a:p>
          <a:p>
            <a:endParaRPr lang="en-US" dirty="0"/>
          </a:p>
          <a:p>
            <a:r>
              <a:rPr lang="en-US" dirty="0"/>
              <a:t>Miscarriage application—the loss of a loved one can very much be a sifting regardless of circumstances. CS Lewis Great Divorce test for admission to heaven. </a:t>
            </a:r>
          </a:p>
        </p:txBody>
      </p:sp>
      <p:sp>
        <p:nvSpPr>
          <p:cNvPr id="4" name="Slide Number Placeholder 3"/>
          <p:cNvSpPr>
            <a:spLocks noGrp="1"/>
          </p:cNvSpPr>
          <p:nvPr>
            <p:ph type="sldNum" sz="quarter" idx="5"/>
          </p:nvPr>
        </p:nvSpPr>
        <p:spPr/>
        <p:txBody>
          <a:bodyPr/>
          <a:lstStyle/>
          <a:p>
            <a:fld id="{AF4AA688-5D88-4E64-8DA4-B273BCB868E9}" type="slidenum">
              <a:rPr lang="en-US" smtClean="0"/>
              <a:t>20</a:t>
            </a:fld>
            <a:endParaRPr lang="en-US"/>
          </a:p>
        </p:txBody>
      </p:sp>
    </p:spTree>
    <p:extLst>
      <p:ext uri="{BB962C8B-B14F-4D97-AF65-F5344CB8AC3E}">
        <p14:creationId xmlns:p14="http://schemas.microsoft.com/office/powerpoint/2010/main" val="41589918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study-Joanna’s multiple abortions left her infertile. She had to disclose this to her faithful husband who did not know this part of her history prior to their relationship. His acceptance and grieving their inability to conceive drew them closer and allowed Joanna to move forward in their marriage and her faith</a:t>
            </a:r>
          </a:p>
          <a:p>
            <a:endParaRPr lang="en-US" dirty="0"/>
          </a:p>
          <a:p>
            <a:r>
              <a:rPr lang="en-US" dirty="0"/>
              <a:t>Chaplain skill – facilitating grief includes listening, presence, prayer, encouragement and helpful Scripture when the time is right. A simple memorial service or moment can be very healing</a:t>
            </a:r>
          </a:p>
          <a:p>
            <a:endParaRPr lang="en-US" dirty="0"/>
          </a:p>
          <a:p>
            <a:r>
              <a:rPr lang="en-US" dirty="0"/>
              <a:t>Miscarriage application – memorials may not have been offered or entered into. It’s never too late</a:t>
            </a:r>
          </a:p>
        </p:txBody>
      </p:sp>
      <p:sp>
        <p:nvSpPr>
          <p:cNvPr id="4" name="Slide Number Placeholder 3"/>
          <p:cNvSpPr>
            <a:spLocks noGrp="1"/>
          </p:cNvSpPr>
          <p:nvPr>
            <p:ph type="sldNum" sz="quarter" idx="5"/>
          </p:nvPr>
        </p:nvSpPr>
        <p:spPr/>
        <p:txBody>
          <a:bodyPr/>
          <a:lstStyle/>
          <a:p>
            <a:fld id="{AF4AA688-5D88-4E64-8DA4-B273BCB868E9}" type="slidenum">
              <a:rPr lang="en-US" smtClean="0"/>
              <a:t>21</a:t>
            </a:fld>
            <a:endParaRPr lang="en-US"/>
          </a:p>
        </p:txBody>
      </p:sp>
    </p:spTree>
    <p:extLst>
      <p:ext uri="{BB962C8B-B14F-4D97-AF65-F5344CB8AC3E}">
        <p14:creationId xmlns:p14="http://schemas.microsoft.com/office/powerpoint/2010/main" val="1333686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SKIP ON CHAPLAIN CALL Case Study – Vivian moved from believing abortion was the unforgiveable sin to fully accepting the grace given by Christ on the cross. Her freedom as a new creation allows her to give herself freely as she has freely received.</a:t>
            </a:r>
          </a:p>
          <a:p>
            <a:endParaRPr lang="en-US" dirty="0"/>
          </a:p>
          <a:p>
            <a:r>
              <a:rPr lang="en-US" dirty="0"/>
              <a:t>Chaplain skills – encourage the redeemed to use their liberty wisely for the sake of others</a:t>
            </a:r>
          </a:p>
          <a:p>
            <a:endParaRPr lang="en-US" dirty="0"/>
          </a:p>
          <a:p>
            <a:r>
              <a:rPr lang="en-US" dirty="0"/>
              <a:t>Miscarriage application – The guilt women often feel after miscarriage is cross-wired grief. Both guilt and grief can be lessened as we share the burdens of others. The Onion parable</a:t>
            </a:r>
          </a:p>
        </p:txBody>
      </p:sp>
      <p:sp>
        <p:nvSpPr>
          <p:cNvPr id="4" name="Slide Number Placeholder 3"/>
          <p:cNvSpPr>
            <a:spLocks noGrp="1"/>
          </p:cNvSpPr>
          <p:nvPr>
            <p:ph type="sldNum" sz="quarter" idx="5"/>
          </p:nvPr>
        </p:nvSpPr>
        <p:spPr/>
        <p:txBody>
          <a:bodyPr/>
          <a:lstStyle/>
          <a:p>
            <a:fld id="{AF4AA688-5D88-4E64-8DA4-B273BCB868E9}" type="slidenum">
              <a:rPr lang="en-US" smtClean="0"/>
              <a:t>22</a:t>
            </a:fld>
            <a:endParaRPr lang="en-US"/>
          </a:p>
        </p:txBody>
      </p:sp>
    </p:spTree>
    <p:extLst>
      <p:ext uri="{BB962C8B-B14F-4D97-AF65-F5344CB8AC3E}">
        <p14:creationId xmlns:p14="http://schemas.microsoft.com/office/powerpoint/2010/main" val="1617146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AA688-5D88-4E64-8DA4-B273BCB868E9}" type="slidenum">
              <a:rPr lang="en-US" smtClean="0"/>
              <a:t>23</a:t>
            </a:fld>
            <a:endParaRPr lang="en-US"/>
          </a:p>
        </p:txBody>
      </p:sp>
    </p:spTree>
    <p:extLst>
      <p:ext uri="{BB962C8B-B14F-4D97-AF65-F5344CB8AC3E}">
        <p14:creationId xmlns:p14="http://schemas.microsoft.com/office/powerpoint/2010/main" val="1796519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5A5F64"/>
                </a:solidFill>
                <a:effectLst/>
                <a:latin typeface="Avenir LT"/>
              </a:rPr>
              <a:t>Multidisciplinary team approach to your care including OB physician, neonatologist, maternal-fetal medicine, nurse, perinatal palliative care, social worker, chaplain, lactation specialist, respiratory therapist and pharmacist</a:t>
            </a:r>
          </a:p>
          <a:p>
            <a:pPr marL="0" indent="0">
              <a:buNone/>
            </a:pPr>
            <a:endParaRPr lang="en-US" sz="1200" dirty="0"/>
          </a:p>
          <a:p>
            <a:pPr marL="0" indent="0">
              <a:buNone/>
            </a:pPr>
            <a:endParaRPr lang="en-US" sz="1200" dirty="0"/>
          </a:p>
          <a:p>
            <a:pPr marL="0" indent="0">
              <a:buNone/>
            </a:pPr>
            <a:r>
              <a:rPr lang="en-US" sz="1200" dirty="0"/>
              <a:t>Pregnancy loss is a matter of life and death, and as such drives life’s most spiritual questions:</a:t>
            </a:r>
          </a:p>
          <a:p>
            <a:r>
              <a:rPr lang="en-US" sz="1200" dirty="0"/>
              <a:t>Does God exist, and does he care for me?</a:t>
            </a:r>
          </a:p>
          <a:p>
            <a:r>
              <a:rPr lang="en-US" sz="1200" dirty="0"/>
              <a:t>Did this pregnancy really represent a life and not just potential life?</a:t>
            </a:r>
          </a:p>
          <a:p>
            <a:r>
              <a:rPr lang="en-US" sz="1200" dirty="0"/>
              <a:t>Why did God allow this?</a:t>
            </a:r>
          </a:p>
          <a:p>
            <a:r>
              <a:rPr lang="en-US" sz="1200" dirty="0"/>
              <a:t>Is abortion a sin and an offense to God?</a:t>
            </a:r>
          </a:p>
          <a:p>
            <a:r>
              <a:rPr lang="en-US" sz="1200" dirty="0"/>
              <a:t>Is miscarriage punishment or judgment for past wrongs?</a:t>
            </a:r>
          </a:p>
          <a:p>
            <a:r>
              <a:rPr lang="en-US" sz="1200" dirty="0"/>
              <a:t>How can I be forgiven?</a:t>
            </a:r>
          </a:p>
          <a:p>
            <a:r>
              <a:rPr lang="en-US" sz="1200" dirty="0"/>
              <a:t>How can I trust myself and others after this loss?</a:t>
            </a:r>
          </a:p>
          <a:p>
            <a:r>
              <a:rPr lang="en-US" sz="1200" dirty="0"/>
              <a:t>How can I overcome shame from acting against my moral values?</a:t>
            </a:r>
          </a:p>
          <a:p>
            <a:endParaRPr lang="en-US" dirty="0"/>
          </a:p>
        </p:txBody>
      </p:sp>
      <p:sp>
        <p:nvSpPr>
          <p:cNvPr id="4" name="Slide Number Placeholder 3"/>
          <p:cNvSpPr>
            <a:spLocks noGrp="1"/>
          </p:cNvSpPr>
          <p:nvPr>
            <p:ph type="sldNum" sz="quarter" idx="5"/>
          </p:nvPr>
        </p:nvSpPr>
        <p:spPr/>
        <p:txBody>
          <a:bodyPr/>
          <a:lstStyle/>
          <a:p>
            <a:fld id="{AF4AA688-5D88-4E64-8DA4-B273BCB868E9}" type="slidenum">
              <a:rPr lang="en-US" smtClean="0"/>
              <a:t>2</a:t>
            </a:fld>
            <a:endParaRPr lang="en-US"/>
          </a:p>
        </p:txBody>
      </p:sp>
    </p:spTree>
    <p:extLst>
      <p:ext uri="{BB962C8B-B14F-4D97-AF65-F5344CB8AC3E}">
        <p14:creationId xmlns:p14="http://schemas.microsoft.com/office/powerpoint/2010/main" val="619525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Little bird told me—Bible study disclosures</a:t>
            </a:r>
          </a:p>
          <a:p>
            <a:endParaRPr lang="en-US" sz="1200" dirty="0"/>
          </a:p>
          <a:p>
            <a:endParaRPr lang="en-US" sz="1200" dirty="0"/>
          </a:p>
          <a:p>
            <a:r>
              <a:rPr lang="en-US" sz="1200" dirty="0"/>
              <a:t>Half of all US pregnancies end in miscarriage or abortion</a:t>
            </a:r>
          </a:p>
          <a:p>
            <a:r>
              <a:rPr lang="en-US" sz="1200" dirty="0"/>
              <a:t>The majority of women (70%) who have had abortions say their religious preference is Christian.</a:t>
            </a:r>
          </a:p>
          <a:p>
            <a:r>
              <a:rPr lang="en-US" sz="1200" dirty="0"/>
              <a:t>Nearly half of women who have had abortions were churchgoers when they ended their pregnancy</a:t>
            </a:r>
          </a:p>
          <a:p>
            <a:r>
              <a:rPr lang="en-US" sz="1200" dirty="0"/>
              <a:t>Over half say no one at church knows about it.</a:t>
            </a:r>
          </a:p>
          <a:p>
            <a:r>
              <a:rPr lang="en-US" sz="1200" dirty="0"/>
              <a:t>Three-fourths of women who have had abortions say the church had no impact on that decision</a:t>
            </a:r>
          </a:p>
          <a:p>
            <a:r>
              <a:rPr lang="en-US" sz="1200" dirty="0"/>
              <a:t>Guttmacher Fact Sheet Induced Abortion in the United States</a:t>
            </a:r>
          </a:p>
          <a:p>
            <a:r>
              <a:rPr lang="en-US" sz="1200" dirty="0"/>
              <a:t>https://www.guttmacher.org/fact-sheet/induced-abortion-united-states</a:t>
            </a:r>
          </a:p>
          <a:p>
            <a:r>
              <a:rPr lang="en-US" sz="1200" dirty="0"/>
              <a:t>WHO HAS ABORTIONS?</a:t>
            </a:r>
          </a:p>
          <a:p>
            <a:r>
              <a:rPr lang="en-US" sz="1200" dirty="0"/>
              <a:t>At 2014 abortion rates, about one in four (24%) women will have an abortion by age 45.4</a:t>
            </a:r>
          </a:p>
          <a:p>
            <a:r>
              <a:rPr lang="en-US" sz="1200" dirty="0"/>
              <a:t>More than half of all U.S. abortion patients in 2014 were in their 20s: Patients aged 20–24 obtained 34% of all abortions, and patients aged 25–29 obtained 27%.5</a:t>
            </a:r>
          </a:p>
          <a:p>
            <a:r>
              <a:rPr lang="en-US" sz="1200" dirty="0"/>
              <a:t>Adolescents made up 12% of abortion patients in 2014: Those aged 18–19 accounted for 8% of all abortions, 15–17-year-olds for 3% and those younger than 15 for 0.2%.5</a:t>
            </a:r>
          </a:p>
          <a:p>
            <a:r>
              <a:rPr lang="en-US" sz="1200" dirty="0"/>
              <a:t>White patients accounted for 39% of abortion procedures in 2014, black patients for 28%, Hispanic patients for 25%, and patients of other races and ethnicities for 9%.5</a:t>
            </a:r>
          </a:p>
          <a:p>
            <a:r>
              <a:rPr lang="en-US" sz="1200" dirty="0"/>
              <a:t>Seventeen percent of abortion patients in 2014 identified themselves as mainline Protestant, 13% as evangelical Protestant and 24% as Catholic, while 38% reported no religious affiliation and the remaining 8% reported some other affiliation.5</a:t>
            </a:r>
          </a:p>
          <a:p>
            <a:r>
              <a:rPr lang="en-US" sz="1200" dirty="0"/>
              <a:t>The vast majority (94%) of abortion patients in 2014 identified as heterosexual or straight. Four percent of patients said they were bisexual; 0.3% identified as homosexual, gay or lesbian; and 1% identified as "something else."5</a:t>
            </a:r>
          </a:p>
          <a:p>
            <a:r>
              <a:rPr lang="en-US" sz="1200" dirty="0"/>
              <a:t>Fifty-nine percent of abortions in 2014 were obtained by patients who had had at least one birth.5</a:t>
            </a:r>
          </a:p>
          <a:p>
            <a:r>
              <a:rPr lang="en-US" sz="1200" dirty="0"/>
              <a:t>Some 75% of abortion patients in 2014 were poor (having an income below the federal poverty level of $15,730 for a family of two in 2014) or low-income (having an income of 100–199% of the federal poverty level).5</a:t>
            </a:r>
          </a:p>
          <a:p>
            <a:r>
              <a:rPr lang="en-US" sz="1200" dirty="0"/>
              <a:t>In 2014, 16% of patients who obtained abortions in the United States were born outside the United States, a proportion comparable to their representation in the U.S. population (17% of women aged 15­–44).5</a:t>
            </a:r>
          </a:p>
          <a:p>
            <a:r>
              <a:rPr lang="en-US" sz="1200" dirty="0"/>
              <a:t>In 2014, 51% of abortion patients were using a contraceptive method in the month they became pregnant, most commonly condoms (24%) or a short-acting hormonal method (13%).6</a:t>
            </a:r>
          </a:p>
          <a:p>
            <a:endParaRPr lang="en-US" sz="1200" dirty="0"/>
          </a:p>
          <a:p>
            <a:endParaRPr lang="en-US" dirty="0"/>
          </a:p>
        </p:txBody>
      </p:sp>
      <p:sp>
        <p:nvSpPr>
          <p:cNvPr id="4" name="Slide Number Placeholder 3"/>
          <p:cNvSpPr>
            <a:spLocks noGrp="1"/>
          </p:cNvSpPr>
          <p:nvPr>
            <p:ph type="sldNum" sz="quarter" idx="5"/>
          </p:nvPr>
        </p:nvSpPr>
        <p:spPr/>
        <p:txBody>
          <a:bodyPr/>
          <a:lstStyle/>
          <a:p>
            <a:fld id="{AF4AA688-5D88-4E64-8DA4-B273BCB868E9}" type="slidenum">
              <a:rPr lang="en-US" smtClean="0"/>
              <a:t>3</a:t>
            </a:fld>
            <a:endParaRPr lang="en-US"/>
          </a:p>
        </p:txBody>
      </p:sp>
    </p:spTree>
    <p:extLst>
      <p:ext uri="{BB962C8B-B14F-4D97-AF65-F5344CB8AC3E}">
        <p14:creationId xmlns:p14="http://schemas.microsoft.com/office/powerpoint/2010/main" val="2737172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Abortion hardens hearts and abortion breaks hearts. Discern if either has happened before you proceed</a:t>
            </a:r>
          </a:p>
          <a:p>
            <a:endParaRPr lang="en-US" dirty="0"/>
          </a:p>
          <a:p>
            <a:r>
              <a:rPr lang="en-US" dirty="0"/>
              <a:t>Address the various spiritual issues which present with gospel truth</a:t>
            </a:r>
          </a:p>
        </p:txBody>
      </p:sp>
      <p:sp>
        <p:nvSpPr>
          <p:cNvPr id="4" name="Slide Number Placeholder 3"/>
          <p:cNvSpPr>
            <a:spLocks noGrp="1"/>
          </p:cNvSpPr>
          <p:nvPr>
            <p:ph type="sldNum" sz="quarter" idx="5"/>
          </p:nvPr>
        </p:nvSpPr>
        <p:spPr/>
        <p:txBody>
          <a:bodyPr/>
          <a:lstStyle/>
          <a:p>
            <a:fld id="{AF4AA688-5D88-4E64-8DA4-B273BCB868E9}" type="slidenum">
              <a:rPr lang="en-US" smtClean="0"/>
              <a:t>4</a:t>
            </a:fld>
            <a:endParaRPr lang="en-US"/>
          </a:p>
        </p:txBody>
      </p:sp>
    </p:spTree>
    <p:extLst>
      <p:ext uri="{BB962C8B-B14F-4D97-AF65-F5344CB8AC3E}">
        <p14:creationId xmlns:p14="http://schemas.microsoft.com/office/powerpoint/2010/main" val="3176509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Grief work</a:t>
            </a:r>
          </a:p>
          <a:p>
            <a:endParaRPr lang="en-US" dirty="0"/>
          </a:p>
          <a:p>
            <a:r>
              <a:rPr lang="en-US" dirty="0"/>
              <a:t>Acknowledge</a:t>
            </a:r>
          </a:p>
          <a:p>
            <a:r>
              <a:rPr lang="en-US" dirty="0"/>
              <a:t>Accept</a:t>
            </a:r>
          </a:p>
          <a:p>
            <a:r>
              <a:rPr lang="en-US" dirty="0"/>
              <a:t>Connect </a:t>
            </a:r>
          </a:p>
          <a:p>
            <a:r>
              <a:rPr lang="en-US" dirty="0"/>
              <a:t>Adapt</a:t>
            </a:r>
          </a:p>
          <a:p>
            <a:endParaRPr lang="en-US" dirty="0"/>
          </a:p>
          <a:p>
            <a:r>
              <a:rPr lang="en-US" dirty="0"/>
              <a:t>Tasks v stages of grief places control with the individual working through grief</a:t>
            </a:r>
          </a:p>
          <a:p>
            <a:endParaRPr lang="en-US" dirty="0"/>
          </a:p>
          <a:p>
            <a:r>
              <a:rPr lang="en-US" dirty="0"/>
              <a:t>Clinical and faith-based materials available</a:t>
            </a:r>
          </a:p>
          <a:p>
            <a:endParaRPr lang="en-US" dirty="0"/>
          </a:p>
          <a:p>
            <a:r>
              <a:rPr lang="en-US" dirty="0"/>
              <a:t>Suitable for groups, one-on-one or virtual self-guided</a:t>
            </a:r>
          </a:p>
        </p:txBody>
      </p:sp>
      <p:sp>
        <p:nvSpPr>
          <p:cNvPr id="4" name="Slide Number Placeholder 3"/>
          <p:cNvSpPr>
            <a:spLocks noGrp="1"/>
          </p:cNvSpPr>
          <p:nvPr>
            <p:ph type="sldNum" sz="quarter" idx="5"/>
          </p:nvPr>
        </p:nvSpPr>
        <p:spPr/>
        <p:txBody>
          <a:bodyPr/>
          <a:lstStyle/>
          <a:p>
            <a:fld id="{AF4AA688-5D88-4E64-8DA4-B273BCB868E9}" type="slidenum">
              <a:rPr lang="en-US" smtClean="0"/>
              <a:t>5</a:t>
            </a:fld>
            <a:endParaRPr lang="en-US"/>
          </a:p>
        </p:txBody>
      </p:sp>
    </p:spTree>
    <p:extLst>
      <p:ext uri="{BB962C8B-B14F-4D97-AF65-F5344CB8AC3E}">
        <p14:creationId xmlns:p14="http://schemas.microsoft.com/office/powerpoint/2010/main" val="1077674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Case for Life by Scott Klusendorf</a:t>
            </a:r>
          </a:p>
          <a:p>
            <a:endParaRPr lang="en-US" dirty="0"/>
          </a:p>
          <a:p>
            <a:r>
              <a:rPr lang="en-US" dirty="0"/>
              <a:t>Tactics and Stand to Reason online resources by Greg Koukl</a:t>
            </a:r>
          </a:p>
        </p:txBody>
      </p:sp>
      <p:sp>
        <p:nvSpPr>
          <p:cNvPr id="4" name="Slide Number Placeholder 3"/>
          <p:cNvSpPr>
            <a:spLocks noGrp="1"/>
          </p:cNvSpPr>
          <p:nvPr>
            <p:ph type="sldNum" sz="quarter" idx="5"/>
          </p:nvPr>
        </p:nvSpPr>
        <p:spPr/>
        <p:txBody>
          <a:bodyPr/>
          <a:lstStyle/>
          <a:p>
            <a:fld id="{AF4AA688-5D88-4E64-8DA4-B273BCB868E9}" type="slidenum">
              <a:rPr lang="en-US" smtClean="0"/>
              <a:t>6</a:t>
            </a:fld>
            <a:endParaRPr lang="en-US"/>
          </a:p>
        </p:txBody>
      </p:sp>
    </p:spTree>
    <p:extLst>
      <p:ext uri="{BB962C8B-B14F-4D97-AF65-F5344CB8AC3E}">
        <p14:creationId xmlns:p14="http://schemas.microsoft.com/office/powerpoint/2010/main" val="3209879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AA688-5D88-4E64-8DA4-B273BCB868E9}" type="slidenum">
              <a:rPr lang="en-US" smtClean="0"/>
              <a:t>7</a:t>
            </a:fld>
            <a:endParaRPr lang="en-US"/>
          </a:p>
        </p:txBody>
      </p:sp>
    </p:spTree>
    <p:extLst>
      <p:ext uri="{BB962C8B-B14F-4D97-AF65-F5344CB8AC3E}">
        <p14:creationId xmlns:p14="http://schemas.microsoft.com/office/powerpoint/2010/main" val="3042853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study—the 75-year-old who says she will never forgive</a:t>
            </a:r>
          </a:p>
          <a:p>
            <a:endParaRPr lang="en-US" dirty="0"/>
          </a:p>
          <a:p>
            <a:r>
              <a:rPr lang="en-US" dirty="0"/>
              <a:t>Chaplain skills– motivating faith in One higher than self and others</a:t>
            </a:r>
          </a:p>
          <a:p>
            <a:endParaRPr lang="en-US" dirty="0"/>
          </a:p>
          <a:p>
            <a:r>
              <a:rPr lang="en-US" dirty="0"/>
              <a:t>Miscarriage application—the biggest hurdle is blaming self or God</a:t>
            </a:r>
          </a:p>
        </p:txBody>
      </p:sp>
      <p:sp>
        <p:nvSpPr>
          <p:cNvPr id="4" name="Slide Number Placeholder 3"/>
          <p:cNvSpPr>
            <a:spLocks noGrp="1"/>
          </p:cNvSpPr>
          <p:nvPr>
            <p:ph type="sldNum" sz="quarter" idx="5"/>
          </p:nvPr>
        </p:nvSpPr>
        <p:spPr/>
        <p:txBody>
          <a:bodyPr/>
          <a:lstStyle/>
          <a:p>
            <a:fld id="{AF4AA688-5D88-4E64-8DA4-B273BCB868E9}" type="slidenum">
              <a:rPr lang="en-US" smtClean="0"/>
              <a:t>13</a:t>
            </a:fld>
            <a:endParaRPr lang="en-US"/>
          </a:p>
        </p:txBody>
      </p:sp>
    </p:spTree>
    <p:extLst>
      <p:ext uri="{BB962C8B-B14F-4D97-AF65-F5344CB8AC3E}">
        <p14:creationId xmlns:p14="http://schemas.microsoft.com/office/powerpoint/2010/main" val="2037492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Sheila Case Study (GF) teen abortion, secret sin drains us and leaves us thirsting for truth</a:t>
            </a:r>
          </a:p>
          <a:p>
            <a:endParaRPr lang="en-US" dirty="0"/>
          </a:p>
          <a:p>
            <a:r>
              <a:rPr lang="en-US" dirty="0"/>
              <a:t>Chaplain skills: encourage the story, listening with empathy, offering both grace and truth</a:t>
            </a:r>
          </a:p>
          <a:p>
            <a:endParaRPr lang="en-US" dirty="0"/>
          </a:p>
          <a:p>
            <a:r>
              <a:rPr lang="en-US" dirty="0"/>
              <a:t>Miscarriage application – thirsting for acceptance and God’s grace</a:t>
            </a:r>
          </a:p>
        </p:txBody>
      </p:sp>
      <p:sp>
        <p:nvSpPr>
          <p:cNvPr id="4" name="Slide Number Placeholder 3"/>
          <p:cNvSpPr>
            <a:spLocks noGrp="1"/>
          </p:cNvSpPr>
          <p:nvPr>
            <p:ph type="sldNum" sz="quarter" idx="5"/>
          </p:nvPr>
        </p:nvSpPr>
        <p:spPr/>
        <p:txBody>
          <a:bodyPr/>
          <a:lstStyle/>
          <a:p>
            <a:fld id="{AF4AA688-5D88-4E64-8DA4-B273BCB868E9}" type="slidenum">
              <a:rPr lang="en-US" smtClean="0"/>
              <a:t>14</a:t>
            </a:fld>
            <a:endParaRPr lang="en-US"/>
          </a:p>
        </p:txBody>
      </p:sp>
    </p:spTree>
    <p:extLst>
      <p:ext uri="{BB962C8B-B14F-4D97-AF65-F5344CB8AC3E}">
        <p14:creationId xmlns:p14="http://schemas.microsoft.com/office/powerpoint/2010/main" val="2200741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DC5B99-2B22-4F7D-9A5A-F9EAC424B54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2440916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DC5B99-2B22-4F7D-9A5A-F9EAC424B548}"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pPr/>
              <a:t>‹#›</a:t>
            </a:fld>
            <a:endParaRPr lang="en-US"/>
          </a:p>
        </p:txBody>
      </p:sp>
    </p:spTree>
    <p:extLst>
      <p:ext uri="{BB962C8B-B14F-4D97-AF65-F5344CB8AC3E}">
        <p14:creationId xmlns:p14="http://schemas.microsoft.com/office/powerpoint/2010/main" val="137514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DC5B99-2B22-4F7D-9A5A-F9EAC424B548}"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45772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DC5B99-2B22-4F7D-9A5A-F9EAC424B548}"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pPr/>
              <a:t>‹#›</a:t>
            </a:fld>
            <a:endParaRPr lang="en-US"/>
          </a:p>
        </p:txBody>
      </p:sp>
    </p:spTree>
    <p:extLst>
      <p:ext uri="{BB962C8B-B14F-4D97-AF65-F5344CB8AC3E}">
        <p14:creationId xmlns:p14="http://schemas.microsoft.com/office/powerpoint/2010/main" val="2675747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DC5B99-2B22-4F7D-9A5A-F9EAC424B548}"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5486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DC5B99-2B22-4F7D-9A5A-F9EAC424B548}"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pPr/>
              <a:t>‹#›</a:t>
            </a:fld>
            <a:endParaRPr lang="en-US"/>
          </a:p>
        </p:txBody>
      </p:sp>
    </p:spTree>
    <p:extLst>
      <p:ext uri="{BB962C8B-B14F-4D97-AF65-F5344CB8AC3E}">
        <p14:creationId xmlns:p14="http://schemas.microsoft.com/office/powerpoint/2010/main" val="979424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DC5B99-2B22-4F7D-9A5A-F9EAC424B54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1015492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DC5B99-2B22-4F7D-9A5A-F9EAC424B54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2441149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DC5B99-2B22-4F7D-9A5A-F9EAC424B54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3913690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DC5B99-2B22-4F7D-9A5A-F9EAC424B54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835899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DC5B99-2B22-4F7D-9A5A-F9EAC424B548}"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2133357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DC5B99-2B22-4F7D-9A5A-F9EAC424B548}" type="datetimeFigureOut">
              <a:rPr lang="en-US" smtClean="0"/>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1363913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C5B99-2B22-4F7D-9A5A-F9EAC424B548}"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2403250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C5B99-2B22-4F7D-9A5A-F9EAC424B548}" type="datetimeFigureOut">
              <a:rPr lang="en-US" smtClean="0"/>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551180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DC5B99-2B22-4F7D-9A5A-F9EAC424B548}"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2491662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DC5B99-2B22-4F7D-9A5A-F9EAC424B548}"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F616B-E734-48E2-82E2-02DF02FA5C61}" type="slidenum">
              <a:rPr lang="en-US" smtClean="0"/>
              <a:t>‹#›</a:t>
            </a:fld>
            <a:endParaRPr lang="en-US"/>
          </a:p>
        </p:txBody>
      </p:sp>
    </p:spTree>
    <p:extLst>
      <p:ext uri="{BB962C8B-B14F-4D97-AF65-F5344CB8AC3E}">
        <p14:creationId xmlns:p14="http://schemas.microsoft.com/office/powerpoint/2010/main" val="2636940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3DC5B99-2B22-4F7D-9A5A-F9EAC424B548}" type="datetimeFigureOut">
              <a:rPr lang="en-US" smtClean="0"/>
              <a:pPr/>
              <a:t>9/18/2023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B9F616B-E734-48E2-82E2-02DF02FA5C61}" type="slidenum">
              <a:rPr lang="en-US" smtClean="0"/>
              <a:pPr/>
              <a:t>‹#›</a:t>
            </a:fld>
            <a:endParaRPr lang="en-US"/>
          </a:p>
        </p:txBody>
      </p:sp>
    </p:spTree>
    <p:extLst>
      <p:ext uri="{BB962C8B-B14F-4D97-AF65-F5344CB8AC3E}">
        <p14:creationId xmlns:p14="http://schemas.microsoft.com/office/powerpoint/2010/main" val="36015951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7.jp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18249"/>
            <a:ext cx="7766936" cy="1646302"/>
          </a:xfrm>
        </p:spPr>
        <p:txBody>
          <a:bodyPr/>
          <a:lstStyle/>
          <a:p>
            <a:r>
              <a:rPr lang="en-US" dirty="0"/>
              <a:t>A Spiritual Approach</a:t>
            </a:r>
          </a:p>
        </p:txBody>
      </p:sp>
      <p:sp>
        <p:nvSpPr>
          <p:cNvPr id="3" name="Subtitle 2"/>
          <p:cNvSpPr>
            <a:spLocks noGrp="1"/>
          </p:cNvSpPr>
          <p:nvPr>
            <p:ph type="subTitle" idx="1"/>
          </p:nvPr>
        </p:nvSpPr>
        <p:spPr>
          <a:xfrm>
            <a:off x="-827893" y="1926896"/>
            <a:ext cx="10268150" cy="2387600"/>
          </a:xfrm>
        </p:spPr>
        <p:txBody>
          <a:bodyPr>
            <a:normAutofit fontScale="70000" lnSpcReduction="20000"/>
          </a:bodyPr>
          <a:lstStyle/>
          <a:p>
            <a:r>
              <a:rPr lang="en-US" sz="6900" dirty="0"/>
              <a:t>To Reproductive Loss</a:t>
            </a:r>
          </a:p>
          <a:p>
            <a:endParaRPr lang="en-US" sz="3200" dirty="0"/>
          </a:p>
          <a:p>
            <a:pPr algn="r"/>
            <a:r>
              <a:rPr lang="en-US" sz="5100" dirty="0"/>
              <a:t>Kim Ketola</a:t>
            </a:r>
          </a:p>
          <a:p>
            <a:pPr algn="r"/>
            <a:r>
              <a:rPr lang="en-US" sz="5100" dirty="0"/>
              <a:t>Christian Chaplains and Coaching 2023</a:t>
            </a:r>
          </a:p>
          <a:p>
            <a:pPr algn="r"/>
            <a:endParaRPr lang="en-US" sz="3200" dirty="0"/>
          </a:p>
        </p:txBody>
      </p:sp>
      <p:pic>
        <p:nvPicPr>
          <p:cNvPr id="5" name="Picture 4" descr="A qr code on a white background&#10;&#10;Description automatically generated">
            <a:extLst>
              <a:ext uri="{FF2B5EF4-FFF2-40B4-BE49-F238E27FC236}">
                <a16:creationId xmlns:a16="http://schemas.microsoft.com/office/drawing/2014/main" id="{549D34CF-735B-EF33-AC0C-A91EA914D0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10319" y="4470399"/>
            <a:ext cx="1522966" cy="1974272"/>
          </a:xfrm>
          <a:prstGeom prst="rect">
            <a:avLst/>
          </a:prstGeom>
        </p:spPr>
      </p:pic>
    </p:spTree>
    <p:extLst>
      <p:ext uri="{BB962C8B-B14F-4D97-AF65-F5344CB8AC3E}">
        <p14:creationId xmlns:p14="http://schemas.microsoft.com/office/powerpoint/2010/main" val="505079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03CB8-4814-628A-7362-731C774108C3}"/>
              </a:ext>
            </a:extLst>
          </p:cNvPr>
          <p:cNvSpPr>
            <a:spLocks noGrp="1"/>
          </p:cNvSpPr>
          <p:nvPr>
            <p:ph type="title"/>
          </p:nvPr>
        </p:nvSpPr>
        <p:spPr>
          <a:xfrm>
            <a:off x="677334" y="715461"/>
            <a:ext cx="3854528" cy="1278466"/>
          </a:xfrm>
        </p:spPr>
        <p:txBody>
          <a:bodyPr>
            <a:normAutofit/>
          </a:bodyPr>
          <a:lstStyle/>
          <a:p>
            <a:r>
              <a:rPr lang="en-US" sz="3200" dirty="0"/>
              <a:t>Resource for the Hope of Heaven</a:t>
            </a:r>
          </a:p>
        </p:txBody>
      </p:sp>
      <p:pic>
        <p:nvPicPr>
          <p:cNvPr id="6" name="Content Placeholder 5" descr="A book cover with a red balloon&#10;&#10;Description automatically generated with medium confidence">
            <a:extLst>
              <a:ext uri="{FF2B5EF4-FFF2-40B4-BE49-F238E27FC236}">
                <a16:creationId xmlns:a16="http://schemas.microsoft.com/office/drawing/2014/main" id="{30D835E1-881B-0CD8-6149-C9CB40C1E4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41346" y="715461"/>
            <a:ext cx="3416593" cy="4863478"/>
          </a:xfrm>
        </p:spPr>
      </p:pic>
      <p:sp>
        <p:nvSpPr>
          <p:cNvPr id="4" name="Text Placeholder 3">
            <a:extLst>
              <a:ext uri="{FF2B5EF4-FFF2-40B4-BE49-F238E27FC236}">
                <a16:creationId xmlns:a16="http://schemas.microsoft.com/office/drawing/2014/main" id="{EA95FA89-2619-429F-119C-24378D7F93A4}"/>
              </a:ext>
            </a:extLst>
          </p:cNvPr>
          <p:cNvSpPr>
            <a:spLocks noGrp="1"/>
          </p:cNvSpPr>
          <p:nvPr>
            <p:ph type="body" sz="half" idx="2"/>
          </p:nvPr>
        </p:nvSpPr>
        <p:spPr>
          <a:xfrm>
            <a:off x="677334" y="1993927"/>
            <a:ext cx="3854528" cy="2584449"/>
          </a:xfrm>
        </p:spPr>
        <p:txBody>
          <a:bodyPr>
            <a:normAutofit/>
          </a:bodyPr>
          <a:lstStyle/>
          <a:p>
            <a:r>
              <a:rPr lang="en-US" sz="2800" i="1" dirty="0"/>
              <a:t>Safe in the Arms of God, Truth from Heaven about the Death of a Child</a:t>
            </a:r>
          </a:p>
          <a:p>
            <a:r>
              <a:rPr lang="en-US" sz="2800" dirty="0"/>
              <a:t>by John MacArthur</a:t>
            </a:r>
          </a:p>
        </p:txBody>
      </p:sp>
      <p:pic>
        <p:nvPicPr>
          <p:cNvPr id="3" name="Picture 2" descr="A qr code on a white background&#10;&#10;Description automatically generated">
            <a:extLst>
              <a:ext uri="{FF2B5EF4-FFF2-40B4-BE49-F238E27FC236}">
                <a16:creationId xmlns:a16="http://schemas.microsoft.com/office/drawing/2014/main" id="{93BDA8E9-E77D-9478-A57B-D3B5CA8A6F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035" y="4559204"/>
            <a:ext cx="1498184" cy="1942146"/>
          </a:xfrm>
          <a:prstGeom prst="rect">
            <a:avLst/>
          </a:prstGeom>
        </p:spPr>
      </p:pic>
    </p:spTree>
    <p:extLst>
      <p:ext uri="{BB962C8B-B14F-4D97-AF65-F5344CB8AC3E}">
        <p14:creationId xmlns:p14="http://schemas.microsoft.com/office/powerpoint/2010/main" val="10310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DC631-655B-2869-E745-84EED80F6829}"/>
              </a:ext>
            </a:extLst>
          </p:cNvPr>
          <p:cNvSpPr>
            <a:spLocks noGrp="1"/>
          </p:cNvSpPr>
          <p:nvPr>
            <p:ph type="title"/>
          </p:nvPr>
        </p:nvSpPr>
        <p:spPr>
          <a:xfrm>
            <a:off x="677334" y="526291"/>
            <a:ext cx="3854528" cy="1278466"/>
          </a:xfrm>
        </p:spPr>
        <p:txBody>
          <a:bodyPr>
            <a:normAutofit/>
          </a:bodyPr>
          <a:lstStyle/>
          <a:p>
            <a:r>
              <a:rPr lang="en-US" sz="3200" dirty="0"/>
              <a:t>Resource for Miscarriage</a:t>
            </a:r>
          </a:p>
        </p:txBody>
      </p:sp>
      <p:pic>
        <p:nvPicPr>
          <p:cNvPr id="6" name="Content Placeholder 5" descr="A picture containing text, book cover, poster, novel&#10;&#10;Description automatically generated">
            <a:extLst>
              <a:ext uri="{FF2B5EF4-FFF2-40B4-BE49-F238E27FC236}">
                <a16:creationId xmlns:a16="http://schemas.microsoft.com/office/drawing/2014/main" id="{42720780-AE54-0DEC-A5A0-0DB32B0A15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31027" y="526291"/>
            <a:ext cx="3419415" cy="5280951"/>
          </a:xfrm>
        </p:spPr>
      </p:pic>
      <p:sp>
        <p:nvSpPr>
          <p:cNvPr id="4" name="Text Placeholder 3">
            <a:extLst>
              <a:ext uri="{FF2B5EF4-FFF2-40B4-BE49-F238E27FC236}">
                <a16:creationId xmlns:a16="http://schemas.microsoft.com/office/drawing/2014/main" id="{8564F76A-E0A6-C3DE-47C3-62FA8D42F842}"/>
              </a:ext>
            </a:extLst>
          </p:cNvPr>
          <p:cNvSpPr>
            <a:spLocks noGrp="1"/>
          </p:cNvSpPr>
          <p:nvPr>
            <p:ph type="body" sz="half" idx="2"/>
          </p:nvPr>
        </p:nvSpPr>
        <p:spPr>
          <a:xfrm>
            <a:off x="677334" y="1804757"/>
            <a:ext cx="3854528" cy="2584449"/>
          </a:xfrm>
        </p:spPr>
        <p:txBody>
          <a:bodyPr>
            <a:normAutofit fontScale="92500" lnSpcReduction="10000"/>
          </a:bodyPr>
          <a:lstStyle/>
          <a:p>
            <a:r>
              <a:rPr lang="en-US" sz="2800" i="1" dirty="0"/>
              <a:t>Unspeakable Losses: Understanding the Experience of Pregnancy Loss, Miscarriage, and Abortion</a:t>
            </a:r>
          </a:p>
          <a:p>
            <a:r>
              <a:rPr lang="en-US" sz="2800" dirty="0"/>
              <a:t>By Kim Kluger-Bell</a:t>
            </a:r>
          </a:p>
          <a:p>
            <a:endParaRPr lang="en-US" sz="2800" dirty="0"/>
          </a:p>
        </p:txBody>
      </p:sp>
      <p:pic>
        <p:nvPicPr>
          <p:cNvPr id="3" name="Picture 2" descr="A qr code on a white background&#10;&#10;Description automatically generated">
            <a:extLst>
              <a:ext uri="{FF2B5EF4-FFF2-40B4-BE49-F238E27FC236}">
                <a16:creationId xmlns:a16="http://schemas.microsoft.com/office/drawing/2014/main" id="{11976F5F-13FC-FFEB-98DD-DB84B7C78F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034" y="4404408"/>
            <a:ext cx="1617595" cy="2096942"/>
          </a:xfrm>
          <a:prstGeom prst="rect">
            <a:avLst/>
          </a:prstGeom>
        </p:spPr>
      </p:pic>
    </p:spTree>
    <p:extLst>
      <p:ext uri="{BB962C8B-B14F-4D97-AF65-F5344CB8AC3E}">
        <p14:creationId xmlns:p14="http://schemas.microsoft.com/office/powerpoint/2010/main" val="2021443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5259D-8907-5F71-FBD6-424BBD79B98F}"/>
              </a:ext>
            </a:extLst>
          </p:cNvPr>
          <p:cNvSpPr>
            <a:spLocks noGrp="1"/>
          </p:cNvSpPr>
          <p:nvPr>
            <p:ph type="title"/>
          </p:nvPr>
        </p:nvSpPr>
        <p:spPr>
          <a:xfrm>
            <a:off x="677334" y="266618"/>
            <a:ext cx="3854528" cy="1278466"/>
          </a:xfrm>
        </p:spPr>
        <p:txBody>
          <a:bodyPr>
            <a:normAutofit/>
          </a:bodyPr>
          <a:lstStyle/>
          <a:p>
            <a:r>
              <a:rPr lang="en-US" sz="3200" dirty="0"/>
              <a:t>Bonus Material</a:t>
            </a:r>
          </a:p>
        </p:txBody>
      </p:sp>
      <p:pic>
        <p:nvPicPr>
          <p:cNvPr id="6" name="Content Placeholder 5" descr="A picture containing text, book cover, book, design&#10;&#10;Description automatically generated">
            <a:extLst>
              <a:ext uri="{FF2B5EF4-FFF2-40B4-BE49-F238E27FC236}">
                <a16:creationId xmlns:a16="http://schemas.microsoft.com/office/drawing/2014/main" id="{5D32C206-2EBC-05B1-3343-DCE8ACF097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63797" y="514350"/>
            <a:ext cx="3907494" cy="5527675"/>
          </a:xfrm>
        </p:spPr>
      </p:pic>
      <p:sp>
        <p:nvSpPr>
          <p:cNvPr id="4" name="Text Placeholder 3">
            <a:extLst>
              <a:ext uri="{FF2B5EF4-FFF2-40B4-BE49-F238E27FC236}">
                <a16:creationId xmlns:a16="http://schemas.microsoft.com/office/drawing/2014/main" id="{9BC6AAF1-C839-5AE6-7F6C-E90524D5B3F6}"/>
              </a:ext>
            </a:extLst>
          </p:cNvPr>
          <p:cNvSpPr>
            <a:spLocks noGrp="1"/>
          </p:cNvSpPr>
          <p:nvPr>
            <p:ph type="body" sz="half" idx="2"/>
          </p:nvPr>
        </p:nvSpPr>
        <p:spPr>
          <a:xfrm>
            <a:off x="677334" y="1545084"/>
            <a:ext cx="3854528" cy="2584449"/>
          </a:xfrm>
        </p:spPr>
        <p:txBody>
          <a:bodyPr/>
          <a:lstStyle/>
          <a:p>
            <a:r>
              <a:rPr lang="en-US" sz="2800" dirty="0"/>
              <a:t>Scriptural examples and case studies from  </a:t>
            </a:r>
          </a:p>
          <a:p>
            <a:r>
              <a:rPr lang="en-US" sz="2800" i="1" dirty="0"/>
              <a:t>Cradle My Heart, Finding God’s Love After Abortion</a:t>
            </a:r>
          </a:p>
          <a:p>
            <a:endParaRPr lang="en-US" dirty="0"/>
          </a:p>
        </p:txBody>
      </p:sp>
      <p:pic>
        <p:nvPicPr>
          <p:cNvPr id="3" name="Picture 2" descr="A qr code on a white background&#10;&#10;Description automatically generated">
            <a:extLst>
              <a:ext uri="{FF2B5EF4-FFF2-40B4-BE49-F238E27FC236}">
                <a16:creationId xmlns:a16="http://schemas.microsoft.com/office/drawing/2014/main" id="{93B22294-F027-125B-1BF4-6A59004BF7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034" y="4404408"/>
            <a:ext cx="1617595" cy="2096942"/>
          </a:xfrm>
          <a:prstGeom prst="rect">
            <a:avLst/>
          </a:prstGeom>
        </p:spPr>
      </p:pic>
    </p:spTree>
    <p:extLst>
      <p:ext uri="{BB962C8B-B14F-4D97-AF65-F5344CB8AC3E}">
        <p14:creationId xmlns:p14="http://schemas.microsoft.com/office/powerpoint/2010/main" val="2716731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Do you want to get well? John 5:1-15</a:t>
            </a:r>
          </a:p>
        </p:txBody>
      </p:sp>
      <p:sp>
        <p:nvSpPr>
          <p:cNvPr id="14" name="Content Placeholder 13"/>
          <p:cNvSpPr>
            <a:spLocks noGrp="1"/>
          </p:cNvSpPr>
          <p:nvPr>
            <p:ph idx="1"/>
          </p:nvPr>
        </p:nvSpPr>
        <p:spPr>
          <a:xfrm>
            <a:off x="677334" y="1488613"/>
            <a:ext cx="8596668" cy="3880773"/>
          </a:xfrm>
        </p:spPr>
        <p:txBody>
          <a:bodyPr>
            <a:normAutofit/>
          </a:bodyPr>
          <a:lstStyle/>
          <a:p>
            <a:pPr lvl="1"/>
            <a:r>
              <a:rPr lang="en-US" sz="3200" dirty="0"/>
              <a:t>BLAME is crippling; spelled B-lame</a:t>
            </a:r>
          </a:p>
          <a:p>
            <a:pPr lvl="1"/>
            <a:r>
              <a:rPr lang="en-US" sz="3200" dirty="0"/>
              <a:t>Religious people may be part of the problem</a:t>
            </a:r>
          </a:p>
          <a:p>
            <a:pPr lvl="2"/>
            <a:r>
              <a:rPr lang="en-US" sz="3200" dirty="0"/>
              <a:t>Affliction as identity</a:t>
            </a:r>
          </a:p>
          <a:p>
            <a:pPr lvl="3"/>
            <a:r>
              <a:rPr lang="en-US" sz="3200" dirty="0"/>
              <a:t>The comfort of the curse</a:t>
            </a:r>
          </a:p>
          <a:p>
            <a:pPr marL="1828800" lvl="4" indent="0">
              <a:buNone/>
            </a:pPr>
            <a:endParaRPr lang="en-US" sz="3200" dirty="0"/>
          </a:p>
          <a:p>
            <a:pPr marL="1828800" lvl="4" indent="0">
              <a:buNone/>
            </a:pPr>
            <a:endParaRPr lang="en-US" sz="3200" dirty="0"/>
          </a:p>
        </p:txBody>
      </p:sp>
      <p:sp>
        <p:nvSpPr>
          <p:cNvPr id="2" name="TextBox 1">
            <a:extLst>
              <a:ext uri="{FF2B5EF4-FFF2-40B4-BE49-F238E27FC236}">
                <a16:creationId xmlns:a16="http://schemas.microsoft.com/office/drawing/2014/main" id="{DCD3C8D1-1FEA-3106-A26E-C0F523315C86}"/>
              </a:ext>
            </a:extLst>
          </p:cNvPr>
          <p:cNvSpPr txBox="1"/>
          <p:nvPr/>
        </p:nvSpPr>
        <p:spPr>
          <a:xfrm>
            <a:off x="677334" y="4927601"/>
            <a:ext cx="9715500" cy="707886"/>
          </a:xfrm>
          <a:prstGeom prst="rect">
            <a:avLst/>
          </a:prstGeom>
          <a:noFill/>
          <a:ln>
            <a:solidFill>
              <a:schemeClr val="accent3"/>
            </a:solidFill>
          </a:ln>
        </p:spPr>
        <p:txBody>
          <a:bodyPr wrap="square" rtlCol="0" anchor="ctr" anchorCtr="1">
            <a:spAutoFit/>
          </a:bodyPr>
          <a:lstStyle/>
          <a:p>
            <a:r>
              <a:rPr lang="en-US" sz="4000" b="1" dirty="0">
                <a:ln>
                  <a:solidFill>
                    <a:schemeClr val="bg1"/>
                  </a:solidFill>
                </a:ln>
                <a:solidFill>
                  <a:schemeClr val="accent2"/>
                </a:solidFill>
              </a:rPr>
              <a:t>Spiritual solution: Accountability</a:t>
            </a:r>
          </a:p>
        </p:txBody>
      </p:sp>
    </p:spTree>
    <p:extLst>
      <p:ext uri="{BB962C8B-B14F-4D97-AF65-F5344CB8AC3E}">
        <p14:creationId xmlns:p14="http://schemas.microsoft.com/office/powerpoint/2010/main" val="2850300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13433"/>
            <a:ext cx="9819533" cy="1198266"/>
          </a:xfrm>
        </p:spPr>
        <p:txBody>
          <a:bodyPr>
            <a:normAutofit/>
          </a:bodyPr>
          <a:lstStyle/>
          <a:p>
            <a:pPr algn="ctr"/>
            <a:r>
              <a:rPr lang="en-US" sz="3600"/>
              <a:t>Will you give me a drink? John 4:4-42</a:t>
            </a:r>
            <a:endParaRPr lang="en-US" sz="3600" dirty="0"/>
          </a:p>
        </p:txBody>
      </p:sp>
      <p:sp>
        <p:nvSpPr>
          <p:cNvPr id="5" name="Content Placeholder 13"/>
          <p:cNvSpPr>
            <a:spLocks noGrp="1"/>
          </p:cNvSpPr>
          <p:nvPr>
            <p:ph type="subTitle" idx="1"/>
          </p:nvPr>
        </p:nvSpPr>
        <p:spPr>
          <a:xfrm>
            <a:off x="1543249" y="2170444"/>
            <a:ext cx="9144000" cy="2934956"/>
          </a:xfrm>
        </p:spPr>
        <p:txBody>
          <a:bodyPr>
            <a:normAutofit/>
          </a:bodyPr>
          <a:lstStyle/>
          <a:p>
            <a:pPr marL="457200" lvl="0" indent="-457200" algn="l">
              <a:buClr>
                <a:schemeClr val="accent2"/>
              </a:buClr>
              <a:buFont typeface="Wingdings" panose="05000000000000000000" pitchFamily="2" charset="2"/>
              <a:buChar char="Ø"/>
            </a:pPr>
            <a:r>
              <a:rPr lang="en-US" sz="3200" dirty="0">
                <a:solidFill>
                  <a:schemeClr val="tx1"/>
                </a:solidFill>
                <a:effectLst/>
              </a:rPr>
              <a:t>A story about </a:t>
            </a:r>
            <a:r>
              <a:rPr lang="en-US" sz="3200" dirty="0">
                <a:solidFill>
                  <a:schemeClr val="tx1"/>
                </a:solidFill>
              </a:rPr>
              <a:t>THIRST</a:t>
            </a:r>
            <a:endParaRPr lang="en-US" sz="3200" dirty="0">
              <a:solidFill>
                <a:schemeClr val="tx1"/>
              </a:solidFill>
              <a:effectLst/>
            </a:endParaRPr>
          </a:p>
          <a:p>
            <a:pPr marL="914400" lvl="1" indent="-457200" algn="l">
              <a:buClr>
                <a:schemeClr val="accent2"/>
              </a:buClr>
              <a:buFont typeface="Wingdings" panose="05000000000000000000" pitchFamily="2" charset="2"/>
              <a:buChar char="Ø"/>
            </a:pPr>
            <a:r>
              <a:rPr lang="en-US" sz="3200" dirty="0">
                <a:solidFill>
                  <a:schemeClr val="tx1"/>
                </a:solidFill>
              </a:rPr>
              <a:t>Our thirst disorder is a worship issue</a:t>
            </a:r>
          </a:p>
          <a:p>
            <a:pPr marL="1371600" lvl="2" indent="-457200" algn="l">
              <a:buClr>
                <a:schemeClr val="accent2"/>
              </a:buClr>
              <a:buFont typeface="Wingdings" panose="05000000000000000000" pitchFamily="2" charset="2"/>
              <a:buChar char="Ø"/>
            </a:pPr>
            <a:r>
              <a:rPr lang="en-US" sz="3200" dirty="0">
                <a:solidFill>
                  <a:schemeClr val="tx1"/>
                </a:solidFill>
              </a:rPr>
              <a:t>How God sees us</a:t>
            </a:r>
          </a:p>
          <a:p>
            <a:pPr marL="1828800" lvl="3" indent="-457200" algn="l">
              <a:buClr>
                <a:schemeClr val="accent2"/>
              </a:buClr>
              <a:buFont typeface="Wingdings" panose="05000000000000000000" pitchFamily="2" charset="2"/>
              <a:buChar char="Ø"/>
            </a:pPr>
            <a:r>
              <a:rPr lang="en-US" sz="3200" dirty="0">
                <a:solidFill>
                  <a:schemeClr val="tx1"/>
                </a:solidFill>
              </a:rPr>
              <a:t>The comfort of being known by God</a:t>
            </a:r>
          </a:p>
          <a:p>
            <a:pPr marL="2057400" lvl="4" indent="-228600" algn="l">
              <a:buClr>
                <a:srgbClr val="F8931D"/>
              </a:buClr>
              <a:buFont typeface="Arial" panose="020B0604020202020204" pitchFamily="34" charset="0"/>
              <a:buChar char="•"/>
            </a:pPr>
            <a:endParaRPr lang="en-US" sz="3200" dirty="0">
              <a:solidFill>
                <a:srgbClr val="39302A">
                  <a:lumMod val="10000"/>
                  <a:lumOff val="90000"/>
                </a:srgbClr>
              </a:solidFill>
            </a:endParaRPr>
          </a:p>
        </p:txBody>
      </p:sp>
      <p:sp>
        <p:nvSpPr>
          <p:cNvPr id="3" name="TextBox 2">
            <a:extLst>
              <a:ext uri="{FF2B5EF4-FFF2-40B4-BE49-F238E27FC236}">
                <a16:creationId xmlns:a16="http://schemas.microsoft.com/office/drawing/2014/main" id="{AFA203B4-B787-263B-E5FC-9074C90D2E83}"/>
              </a:ext>
            </a:extLst>
          </p:cNvPr>
          <p:cNvSpPr txBox="1"/>
          <p:nvPr/>
        </p:nvSpPr>
        <p:spPr>
          <a:xfrm>
            <a:off x="-190301" y="5105452"/>
            <a:ext cx="10877550" cy="707886"/>
          </a:xfrm>
          <a:prstGeom prst="rect">
            <a:avLst/>
          </a:prstGeom>
          <a:noFill/>
          <a:ln>
            <a:solidFill>
              <a:schemeClr val="accent3"/>
            </a:solidFill>
          </a:ln>
        </p:spPr>
        <p:txBody>
          <a:bodyPr wrap="square" rtlCol="0" anchor="ctr" anchorCtr="1">
            <a:spAutoFit/>
          </a:bodyPr>
          <a:lstStyle/>
          <a:p>
            <a:r>
              <a:rPr lang="en-US" sz="4000" b="1">
                <a:ln>
                  <a:solidFill>
                    <a:schemeClr val="bg1"/>
                  </a:solidFill>
                </a:ln>
                <a:solidFill>
                  <a:schemeClr val="accent2"/>
                </a:solidFill>
              </a:rPr>
              <a:t>Spiritual solution: Honest confession</a:t>
            </a:r>
            <a:endParaRPr lang="en-US" sz="4000" b="1" dirty="0">
              <a:ln>
                <a:solidFill>
                  <a:schemeClr val="bg1"/>
                </a:solidFill>
              </a:ln>
              <a:solidFill>
                <a:schemeClr val="accent2"/>
              </a:solidFill>
            </a:endParaRPr>
          </a:p>
        </p:txBody>
      </p:sp>
    </p:spTree>
    <p:extLst>
      <p:ext uri="{BB962C8B-B14F-4D97-AF65-F5344CB8AC3E}">
        <p14:creationId xmlns:p14="http://schemas.microsoft.com/office/powerpoint/2010/main" val="146903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677334" y="609600"/>
            <a:ext cx="8596668" cy="707886"/>
          </a:xfrm>
        </p:spPr>
        <p:txBody>
          <a:bodyPr/>
          <a:lstStyle/>
          <a:p>
            <a:r>
              <a:rPr lang="en-US" dirty="0"/>
              <a:t>It is written. . . Mt. 4:1-11</a:t>
            </a:r>
          </a:p>
        </p:txBody>
      </p:sp>
      <p:sp>
        <p:nvSpPr>
          <p:cNvPr id="14" name="Content Placeholder 13"/>
          <p:cNvSpPr>
            <a:spLocks noGrp="1"/>
          </p:cNvSpPr>
          <p:nvPr>
            <p:ph idx="1"/>
          </p:nvPr>
        </p:nvSpPr>
        <p:spPr>
          <a:xfrm>
            <a:off x="838200" y="1317486"/>
            <a:ext cx="10515600" cy="3241675"/>
          </a:xfrm>
        </p:spPr>
        <p:txBody>
          <a:bodyPr>
            <a:normAutofit/>
          </a:bodyPr>
          <a:lstStyle/>
          <a:p>
            <a:pPr lvl="0"/>
            <a:r>
              <a:rPr lang="en-US" sz="3200" dirty="0"/>
              <a:t>The tempter tempts us to DOUBT </a:t>
            </a:r>
          </a:p>
          <a:p>
            <a:pPr lvl="1"/>
            <a:r>
              <a:rPr lang="en-US" sz="3200" dirty="0"/>
              <a:t>Jesus answered with biblical truth</a:t>
            </a:r>
          </a:p>
          <a:p>
            <a:pPr lvl="2"/>
            <a:r>
              <a:rPr lang="en-US" sz="3200" dirty="0"/>
              <a:t>Case for Life </a:t>
            </a:r>
          </a:p>
          <a:p>
            <a:pPr lvl="3"/>
            <a:r>
              <a:rPr lang="en-US" sz="3200" dirty="0"/>
              <a:t>Genesis and James – made in God’s image</a:t>
            </a:r>
          </a:p>
          <a:p>
            <a:pPr lvl="4"/>
            <a:r>
              <a:rPr lang="en-US" sz="3200" dirty="0"/>
              <a:t>Exodus and Matthew – do not murder</a:t>
            </a:r>
          </a:p>
        </p:txBody>
      </p:sp>
      <p:sp>
        <p:nvSpPr>
          <p:cNvPr id="2" name="TextBox 1">
            <a:extLst>
              <a:ext uri="{FF2B5EF4-FFF2-40B4-BE49-F238E27FC236}">
                <a16:creationId xmlns:a16="http://schemas.microsoft.com/office/drawing/2014/main" id="{CDE0F8FE-85CD-9EA2-A3BD-35859EE3F382}"/>
              </a:ext>
            </a:extLst>
          </p:cNvPr>
          <p:cNvSpPr txBox="1"/>
          <p:nvPr/>
        </p:nvSpPr>
        <p:spPr>
          <a:xfrm>
            <a:off x="620447" y="5295900"/>
            <a:ext cx="8710441" cy="707886"/>
          </a:xfrm>
          <a:prstGeom prst="rect">
            <a:avLst/>
          </a:prstGeom>
          <a:noFill/>
          <a:ln>
            <a:solidFill>
              <a:schemeClr val="accent3"/>
            </a:solidFill>
          </a:ln>
        </p:spPr>
        <p:txBody>
          <a:bodyPr wrap="square" rtlCol="0" anchor="ctr" anchorCtr="1">
            <a:spAutoFit/>
          </a:bodyPr>
          <a:lstStyle/>
          <a:p>
            <a:r>
              <a:rPr lang="en-US" sz="4000" b="1" dirty="0">
                <a:ln>
                  <a:solidFill>
                    <a:schemeClr val="bg1"/>
                  </a:solidFill>
                </a:ln>
                <a:solidFill>
                  <a:schemeClr val="accent2"/>
                </a:solidFill>
              </a:rPr>
              <a:t>Spiritual solution: Scriptural truth</a:t>
            </a:r>
          </a:p>
        </p:txBody>
      </p:sp>
    </p:spTree>
    <p:extLst>
      <p:ext uri="{BB962C8B-B14F-4D97-AF65-F5344CB8AC3E}">
        <p14:creationId xmlns:p14="http://schemas.microsoft.com/office/powerpoint/2010/main" val="3075067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27354"/>
            <a:ext cx="10486283" cy="707887"/>
          </a:xfrm>
        </p:spPr>
        <p:txBody>
          <a:bodyPr>
            <a:normAutofit/>
          </a:bodyPr>
          <a:lstStyle/>
          <a:p>
            <a:pPr algn="ctr"/>
            <a:r>
              <a:rPr lang="en-US" sz="3600" dirty="0"/>
              <a:t>Who touched Me? Mark 5:21-34</a:t>
            </a:r>
          </a:p>
        </p:txBody>
      </p:sp>
      <p:sp>
        <p:nvSpPr>
          <p:cNvPr id="5" name="Content Placeholder 13"/>
          <p:cNvSpPr>
            <a:spLocks noGrp="1"/>
          </p:cNvSpPr>
          <p:nvPr>
            <p:ph type="subTitle" idx="1"/>
          </p:nvPr>
        </p:nvSpPr>
        <p:spPr>
          <a:xfrm>
            <a:off x="1342283" y="1321200"/>
            <a:ext cx="9144000" cy="4039856"/>
          </a:xfrm>
        </p:spPr>
        <p:txBody>
          <a:bodyPr>
            <a:normAutofit/>
          </a:bodyPr>
          <a:lstStyle/>
          <a:p>
            <a:pPr marL="457200" lvl="0" indent="-457200" algn="l">
              <a:buClr>
                <a:schemeClr val="accent2"/>
              </a:buClr>
              <a:buFont typeface="Wingdings" panose="05000000000000000000" pitchFamily="2" charset="2"/>
              <a:buChar char="Ø"/>
            </a:pPr>
            <a:r>
              <a:rPr lang="en-US" sz="3200" dirty="0">
                <a:solidFill>
                  <a:schemeClr val="tx1"/>
                </a:solidFill>
              </a:rPr>
              <a:t>SHAME</a:t>
            </a:r>
            <a:r>
              <a:rPr lang="en-US" sz="3200" dirty="0">
                <a:solidFill>
                  <a:schemeClr val="tx1"/>
                </a:solidFill>
                <a:effectLst/>
              </a:rPr>
              <a:t> destroys our dignity as women</a:t>
            </a:r>
          </a:p>
          <a:p>
            <a:pPr marL="914400" lvl="1" indent="-457200" algn="l">
              <a:buClr>
                <a:schemeClr val="accent2"/>
              </a:buClr>
              <a:buFont typeface="Wingdings" panose="05000000000000000000" pitchFamily="2" charset="2"/>
              <a:buChar char="Ø"/>
            </a:pPr>
            <a:r>
              <a:rPr lang="en-US" sz="3200" dirty="0">
                <a:solidFill>
                  <a:schemeClr val="tx1"/>
                </a:solidFill>
              </a:rPr>
              <a:t>We too spend all our time and money seeking a cure</a:t>
            </a:r>
          </a:p>
          <a:p>
            <a:pPr marL="1371600" lvl="2" indent="-457200" algn="l">
              <a:buClr>
                <a:schemeClr val="accent2"/>
              </a:buClr>
              <a:buFont typeface="Wingdings" panose="05000000000000000000" pitchFamily="2" charset="2"/>
              <a:buChar char="Ø"/>
            </a:pPr>
            <a:r>
              <a:rPr lang="en-US" sz="3200" dirty="0">
                <a:solidFill>
                  <a:schemeClr val="tx1"/>
                </a:solidFill>
              </a:rPr>
              <a:t>Jesus came to radically change the system of purity</a:t>
            </a:r>
          </a:p>
          <a:p>
            <a:pPr marL="1828800" lvl="3" indent="-457200" algn="l">
              <a:buClr>
                <a:schemeClr val="accent2"/>
              </a:buClr>
              <a:buFont typeface="Wingdings" panose="05000000000000000000" pitchFamily="2" charset="2"/>
              <a:buChar char="Ø"/>
            </a:pPr>
            <a:r>
              <a:rPr lang="en-US" sz="3200" dirty="0">
                <a:solidFill>
                  <a:schemeClr val="tx1"/>
                </a:solidFill>
              </a:rPr>
              <a:t>Imputed righteousness</a:t>
            </a:r>
          </a:p>
          <a:p>
            <a:pPr marL="1828800" lvl="3" indent="-457200" algn="l">
              <a:buClr>
                <a:schemeClr val="accent2"/>
              </a:buClr>
              <a:buFont typeface="Wingdings" panose="05000000000000000000" pitchFamily="2" charset="2"/>
              <a:buChar char="Ø"/>
            </a:pPr>
            <a:r>
              <a:rPr lang="en-US" sz="3200" dirty="0">
                <a:solidFill>
                  <a:schemeClr val="tx1"/>
                </a:solidFill>
              </a:rPr>
              <a:t>Our witness</a:t>
            </a:r>
          </a:p>
          <a:p>
            <a:pPr marL="2057400" lvl="4" indent="-228600" algn="l">
              <a:buClr>
                <a:srgbClr val="F8931D"/>
              </a:buClr>
              <a:buFont typeface="Arial" panose="020B0604020202020204" pitchFamily="34" charset="0"/>
              <a:buChar char="•"/>
            </a:pPr>
            <a:endParaRPr lang="en-US" sz="3200" dirty="0">
              <a:solidFill>
                <a:srgbClr val="39302A">
                  <a:lumMod val="10000"/>
                  <a:lumOff val="90000"/>
                </a:srgbClr>
              </a:solidFill>
            </a:endParaRPr>
          </a:p>
        </p:txBody>
      </p:sp>
      <p:sp>
        <p:nvSpPr>
          <p:cNvPr id="3" name="TextBox 2">
            <a:extLst>
              <a:ext uri="{FF2B5EF4-FFF2-40B4-BE49-F238E27FC236}">
                <a16:creationId xmlns:a16="http://schemas.microsoft.com/office/drawing/2014/main" id="{21EBD761-036E-5379-8FA0-28721C93BE69}"/>
              </a:ext>
            </a:extLst>
          </p:cNvPr>
          <p:cNvSpPr txBox="1"/>
          <p:nvPr/>
        </p:nvSpPr>
        <p:spPr>
          <a:xfrm>
            <a:off x="535495" y="5647016"/>
            <a:ext cx="9415291" cy="707886"/>
          </a:xfrm>
          <a:prstGeom prst="rect">
            <a:avLst/>
          </a:prstGeom>
          <a:noFill/>
          <a:ln>
            <a:solidFill>
              <a:schemeClr val="accent3"/>
            </a:solidFill>
          </a:ln>
        </p:spPr>
        <p:txBody>
          <a:bodyPr wrap="square" rtlCol="0" anchor="ctr" anchorCtr="1">
            <a:spAutoFit/>
          </a:bodyPr>
          <a:lstStyle/>
          <a:p>
            <a:r>
              <a:rPr lang="en-US" sz="4000" b="1" dirty="0">
                <a:ln>
                  <a:solidFill>
                    <a:schemeClr val="bg1"/>
                  </a:solidFill>
                </a:ln>
                <a:solidFill>
                  <a:schemeClr val="accent2"/>
                </a:solidFill>
              </a:rPr>
              <a:t>Spiritual solution: Community</a:t>
            </a:r>
          </a:p>
        </p:txBody>
      </p:sp>
    </p:spTree>
    <p:extLst>
      <p:ext uri="{BB962C8B-B14F-4D97-AF65-F5344CB8AC3E}">
        <p14:creationId xmlns:p14="http://schemas.microsoft.com/office/powerpoint/2010/main" val="1954812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550" y="564025"/>
            <a:ext cx="10129367" cy="707886"/>
          </a:xfrm>
        </p:spPr>
        <p:txBody>
          <a:bodyPr>
            <a:normAutofit/>
          </a:bodyPr>
          <a:lstStyle/>
          <a:p>
            <a:r>
              <a:rPr lang="en-US" sz="3600" dirty="0"/>
              <a:t>One forgiven much  Luke 7:36-50</a:t>
            </a:r>
          </a:p>
        </p:txBody>
      </p:sp>
      <p:sp>
        <p:nvSpPr>
          <p:cNvPr id="5" name="Content Placeholder 13"/>
          <p:cNvSpPr>
            <a:spLocks noGrp="1"/>
          </p:cNvSpPr>
          <p:nvPr>
            <p:ph type="subTitle" idx="1"/>
          </p:nvPr>
        </p:nvSpPr>
        <p:spPr>
          <a:xfrm>
            <a:off x="1320934" y="1525225"/>
            <a:ext cx="9550131" cy="2896856"/>
          </a:xfrm>
        </p:spPr>
        <p:txBody>
          <a:bodyPr>
            <a:normAutofit/>
          </a:bodyPr>
          <a:lstStyle/>
          <a:p>
            <a:pPr marL="457200" lvl="0" indent="-457200" algn="l">
              <a:buClr>
                <a:schemeClr val="accent2"/>
              </a:buClr>
              <a:buFont typeface="Wingdings" panose="05000000000000000000" pitchFamily="2" charset="2"/>
              <a:buChar char="Ø"/>
            </a:pPr>
            <a:r>
              <a:rPr lang="en-US" sz="3200" dirty="0">
                <a:solidFill>
                  <a:schemeClr val="tx1"/>
                </a:solidFill>
                <a:effectLst/>
              </a:rPr>
              <a:t>REPENT: the remedy for broken hearts</a:t>
            </a:r>
          </a:p>
          <a:p>
            <a:pPr marL="914400" lvl="1" indent="-457200" algn="l">
              <a:buClr>
                <a:schemeClr val="accent2"/>
              </a:buClr>
              <a:buFont typeface="Wingdings" panose="05000000000000000000" pitchFamily="2" charset="2"/>
              <a:buChar char="Ø"/>
            </a:pPr>
            <a:r>
              <a:rPr lang="en-US" sz="2800" dirty="0">
                <a:solidFill>
                  <a:schemeClr val="tx1"/>
                </a:solidFill>
              </a:rPr>
              <a:t>Godly sorrow 2 Cor. 7: 9-11</a:t>
            </a:r>
          </a:p>
          <a:p>
            <a:pPr marL="1371600" lvl="2" indent="-457200" algn="l">
              <a:buClr>
                <a:schemeClr val="accent2"/>
              </a:buClr>
              <a:buFont typeface="Wingdings" panose="05000000000000000000" pitchFamily="2" charset="2"/>
              <a:buChar char="Ø"/>
            </a:pPr>
            <a:r>
              <a:rPr lang="en-US" sz="2800" dirty="0">
                <a:solidFill>
                  <a:schemeClr val="tx1"/>
                </a:solidFill>
              </a:rPr>
              <a:t>Guilty worldly sorrow a dead end</a:t>
            </a:r>
          </a:p>
          <a:p>
            <a:pPr marL="1828800" lvl="3" indent="-457200" algn="l">
              <a:buClr>
                <a:schemeClr val="accent2"/>
              </a:buClr>
              <a:buFont typeface="Wingdings" panose="05000000000000000000" pitchFamily="2" charset="2"/>
              <a:buChar char="Ø"/>
            </a:pPr>
            <a:r>
              <a:rPr lang="en-US" sz="2800" dirty="0">
                <a:solidFill>
                  <a:schemeClr val="tx1"/>
                </a:solidFill>
              </a:rPr>
              <a:t>Jesus is comfortable with our emotions</a:t>
            </a:r>
          </a:p>
          <a:p>
            <a:pPr marL="1828800" lvl="3" indent="-457200" algn="l">
              <a:buClr>
                <a:schemeClr val="accent2"/>
              </a:buClr>
              <a:buFont typeface="Wingdings" panose="05000000000000000000" pitchFamily="2" charset="2"/>
              <a:buChar char="Ø"/>
            </a:pPr>
            <a:endParaRPr lang="en-US" sz="3200" dirty="0">
              <a:solidFill>
                <a:schemeClr val="tx1"/>
              </a:solidFill>
            </a:endParaRPr>
          </a:p>
          <a:p>
            <a:pPr marL="2057400" lvl="4" indent="-228600" algn="l">
              <a:buClr>
                <a:srgbClr val="F8931D"/>
              </a:buClr>
              <a:buFont typeface="Arial" panose="020B0604020202020204" pitchFamily="34" charset="0"/>
              <a:buChar char="•"/>
            </a:pPr>
            <a:endParaRPr lang="en-US" sz="3200" dirty="0">
              <a:solidFill>
                <a:srgbClr val="39302A">
                  <a:lumMod val="10000"/>
                  <a:lumOff val="90000"/>
                </a:srgbClr>
              </a:solidFill>
            </a:endParaRPr>
          </a:p>
        </p:txBody>
      </p:sp>
      <p:sp>
        <p:nvSpPr>
          <p:cNvPr id="3" name="TextBox 2">
            <a:extLst>
              <a:ext uri="{FF2B5EF4-FFF2-40B4-BE49-F238E27FC236}">
                <a16:creationId xmlns:a16="http://schemas.microsoft.com/office/drawing/2014/main" id="{40B5E5E0-5AA6-BB2B-6B1E-4D6328910816}"/>
              </a:ext>
            </a:extLst>
          </p:cNvPr>
          <p:cNvSpPr txBox="1"/>
          <p:nvPr/>
        </p:nvSpPr>
        <p:spPr>
          <a:xfrm>
            <a:off x="195732" y="4506427"/>
            <a:ext cx="10129367" cy="707886"/>
          </a:xfrm>
          <a:prstGeom prst="rect">
            <a:avLst/>
          </a:prstGeom>
          <a:noFill/>
          <a:ln>
            <a:solidFill>
              <a:schemeClr val="accent3"/>
            </a:solidFill>
          </a:ln>
        </p:spPr>
        <p:txBody>
          <a:bodyPr wrap="square" rtlCol="0" anchor="ctr" anchorCtr="1">
            <a:spAutoFit/>
          </a:bodyPr>
          <a:lstStyle/>
          <a:p>
            <a:r>
              <a:rPr lang="en-US" sz="4000" b="1" dirty="0">
                <a:ln>
                  <a:solidFill>
                    <a:schemeClr val="bg1"/>
                  </a:solidFill>
                </a:ln>
                <a:solidFill>
                  <a:schemeClr val="accent2"/>
                </a:solidFill>
              </a:rPr>
              <a:t>Spiritual solution: Foster repentance</a:t>
            </a:r>
          </a:p>
        </p:txBody>
      </p:sp>
    </p:spTree>
    <p:extLst>
      <p:ext uri="{BB962C8B-B14F-4D97-AF65-F5344CB8AC3E}">
        <p14:creationId xmlns:p14="http://schemas.microsoft.com/office/powerpoint/2010/main" val="276904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677334" y="609600"/>
            <a:ext cx="8596668" cy="707886"/>
          </a:xfrm>
        </p:spPr>
        <p:txBody>
          <a:bodyPr/>
          <a:lstStyle/>
          <a:p>
            <a:pPr algn="ctr"/>
            <a:r>
              <a:rPr lang="en-US" dirty="0"/>
              <a:t>Father, forgive them Luke 23</a:t>
            </a:r>
          </a:p>
        </p:txBody>
      </p:sp>
      <p:sp>
        <p:nvSpPr>
          <p:cNvPr id="14" name="Content Placeholder 13"/>
          <p:cNvSpPr>
            <a:spLocks noGrp="1"/>
          </p:cNvSpPr>
          <p:nvPr>
            <p:ph idx="1"/>
          </p:nvPr>
        </p:nvSpPr>
        <p:spPr>
          <a:xfrm>
            <a:off x="838200" y="1825625"/>
            <a:ext cx="10515600" cy="2632075"/>
          </a:xfrm>
        </p:spPr>
        <p:txBody>
          <a:bodyPr>
            <a:normAutofit/>
          </a:bodyPr>
          <a:lstStyle/>
          <a:p>
            <a:pPr lvl="0"/>
            <a:r>
              <a:rPr lang="en-US" sz="3200" dirty="0"/>
              <a:t>What is the goal of your faith?</a:t>
            </a:r>
          </a:p>
          <a:p>
            <a:pPr lvl="1"/>
            <a:r>
              <a:rPr lang="en-US" sz="3200" dirty="0"/>
              <a:t>Are we truly practicing agency and autonomy</a:t>
            </a:r>
          </a:p>
          <a:p>
            <a:pPr lvl="2"/>
            <a:r>
              <a:rPr lang="en-US" sz="3200" dirty="0"/>
              <a:t>Did we know all that would be lost? </a:t>
            </a:r>
          </a:p>
          <a:p>
            <a:pPr lvl="3"/>
            <a:r>
              <a:rPr lang="en-US" sz="3200" dirty="0"/>
              <a:t>Did we know it was wrong?</a:t>
            </a:r>
          </a:p>
          <a:p>
            <a:pPr lvl="4"/>
            <a:endParaRPr lang="en-US" sz="3200" dirty="0"/>
          </a:p>
        </p:txBody>
      </p:sp>
      <p:sp>
        <p:nvSpPr>
          <p:cNvPr id="2" name="TextBox 1">
            <a:extLst>
              <a:ext uri="{FF2B5EF4-FFF2-40B4-BE49-F238E27FC236}">
                <a16:creationId xmlns:a16="http://schemas.microsoft.com/office/drawing/2014/main" id="{C56FA4AE-EDA6-E74F-73B1-B213635CE563}"/>
              </a:ext>
            </a:extLst>
          </p:cNvPr>
          <p:cNvSpPr txBox="1"/>
          <p:nvPr/>
        </p:nvSpPr>
        <p:spPr>
          <a:xfrm>
            <a:off x="0" y="4740692"/>
            <a:ext cx="10877550" cy="707886"/>
          </a:xfrm>
          <a:prstGeom prst="rect">
            <a:avLst/>
          </a:prstGeom>
          <a:noFill/>
          <a:ln>
            <a:solidFill>
              <a:schemeClr val="accent3"/>
            </a:solidFill>
          </a:ln>
        </p:spPr>
        <p:txBody>
          <a:bodyPr wrap="square" rtlCol="0" anchor="ctr" anchorCtr="1">
            <a:spAutoFit/>
          </a:bodyPr>
          <a:lstStyle/>
          <a:p>
            <a:r>
              <a:rPr lang="en-US" sz="4000" b="1" dirty="0">
                <a:ln>
                  <a:solidFill>
                    <a:schemeClr val="bg1"/>
                  </a:solidFill>
                </a:ln>
                <a:solidFill>
                  <a:schemeClr val="accent2"/>
                </a:solidFill>
              </a:rPr>
              <a:t>Spiritual solution: Mercy for all</a:t>
            </a:r>
          </a:p>
        </p:txBody>
      </p:sp>
    </p:spTree>
    <p:extLst>
      <p:ext uri="{BB962C8B-B14F-4D97-AF65-F5344CB8AC3E}">
        <p14:creationId xmlns:p14="http://schemas.microsoft.com/office/powerpoint/2010/main" val="2940257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76250" y="789057"/>
            <a:ext cx="9753391" cy="707887"/>
          </a:xfrm>
        </p:spPr>
        <p:txBody>
          <a:bodyPr>
            <a:normAutofit/>
          </a:bodyPr>
          <a:lstStyle/>
          <a:p>
            <a:r>
              <a:rPr lang="en-US" dirty="0"/>
              <a:t>Let the children come Matt 19:13-14</a:t>
            </a:r>
          </a:p>
        </p:txBody>
      </p:sp>
      <p:sp>
        <p:nvSpPr>
          <p:cNvPr id="14" name="Content Placeholder 13"/>
          <p:cNvSpPr>
            <a:spLocks noGrp="1"/>
          </p:cNvSpPr>
          <p:nvPr>
            <p:ph idx="1"/>
          </p:nvPr>
        </p:nvSpPr>
        <p:spPr>
          <a:xfrm>
            <a:off x="838200" y="1825625"/>
            <a:ext cx="10515600" cy="3032125"/>
          </a:xfrm>
        </p:spPr>
        <p:txBody>
          <a:bodyPr>
            <a:normAutofit lnSpcReduction="10000"/>
          </a:bodyPr>
          <a:lstStyle/>
          <a:p>
            <a:pPr lvl="0"/>
            <a:r>
              <a:rPr lang="en-US" sz="3200" dirty="0"/>
              <a:t>HOPE is eternal</a:t>
            </a:r>
          </a:p>
          <a:p>
            <a:pPr lvl="0"/>
            <a:r>
              <a:rPr lang="en-US" sz="3200" dirty="0"/>
              <a:t>Heaven is for children</a:t>
            </a:r>
          </a:p>
          <a:p>
            <a:pPr lvl="1"/>
            <a:r>
              <a:rPr lang="en-US" sz="3200" dirty="0"/>
              <a:t>Jesus blessed children</a:t>
            </a:r>
          </a:p>
          <a:p>
            <a:pPr lvl="2"/>
            <a:r>
              <a:rPr lang="en-US" sz="3200" dirty="0"/>
              <a:t>Nothing in Scripture prohibits it </a:t>
            </a:r>
          </a:p>
          <a:p>
            <a:pPr lvl="3"/>
            <a:r>
              <a:rPr lang="en-US" sz="3200" dirty="0"/>
              <a:t>Safe in the Arms of God</a:t>
            </a:r>
          </a:p>
          <a:p>
            <a:pPr lvl="4"/>
            <a:endParaRPr lang="en-US" sz="3200" dirty="0"/>
          </a:p>
        </p:txBody>
      </p:sp>
      <p:sp>
        <p:nvSpPr>
          <p:cNvPr id="2" name="TextBox 1">
            <a:extLst>
              <a:ext uri="{FF2B5EF4-FFF2-40B4-BE49-F238E27FC236}">
                <a16:creationId xmlns:a16="http://schemas.microsoft.com/office/drawing/2014/main" id="{D97404DB-EA7F-86FA-A7EA-51EED37CA614}"/>
              </a:ext>
            </a:extLst>
          </p:cNvPr>
          <p:cNvSpPr txBox="1"/>
          <p:nvPr/>
        </p:nvSpPr>
        <p:spPr>
          <a:xfrm>
            <a:off x="0" y="4863265"/>
            <a:ext cx="10877550" cy="646331"/>
          </a:xfrm>
          <a:prstGeom prst="rect">
            <a:avLst/>
          </a:prstGeom>
          <a:noFill/>
          <a:ln>
            <a:solidFill>
              <a:schemeClr val="accent3"/>
            </a:solidFill>
          </a:ln>
        </p:spPr>
        <p:txBody>
          <a:bodyPr wrap="square" rtlCol="0" anchor="ctr" anchorCtr="1">
            <a:spAutoFit/>
          </a:bodyPr>
          <a:lstStyle/>
          <a:p>
            <a:r>
              <a:rPr lang="en-US" sz="3600" b="1" dirty="0">
                <a:ln>
                  <a:solidFill>
                    <a:schemeClr val="bg1"/>
                  </a:solidFill>
                </a:ln>
                <a:solidFill>
                  <a:schemeClr val="accent2"/>
                </a:solidFill>
              </a:rPr>
              <a:t>Spiritual Solution: Sound doctrine</a:t>
            </a:r>
          </a:p>
        </p:txBody>
      </p:sp>
    </p:spTree>
    <p:extLst>
      <p:ext uri="{BB962C8B-B14F-4D97-AF65-F5344CB8AC3E}">
        <p14:creationId xmlns:p14="http://schemas.microsoft.com/office/powerpoint/2010/main" val="4046599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E96D7-31AB-D7B3-1E39-A11FD6CC3056}"/>
              </a:ext>
            </a:extLst>
          </p:cNvPr>
          <p:cNvSpPr>
            <a:spLocks noGrp="1"/>
          </p:cNvSpPr>
          <p:nvPr>
            <p:ph type="title"/>
          </p:nvPr>
        </p:nvSpPr>
        <p:spPr>
          <a:xfrm>
            <a:off x="5536734" y="609600"/>
            <a:ext cx="3737268" cy="1320800"/>
          </a:xfrm>
        </p:spPr>
        <p:txBody>
          <a:bodyPr>
            <a:normAutofit/>
          </a:bodyPr>
          <a:lstStyle/>
          <a:p>
            <a:r>
              <a:rPr lang="en-US" dirty="0"/>
              <a:t>Pregnancy loss is a spiritual crisis</a:t>
            </a:r>
          </a:p>
        </p:txBody>
      </p:sp>
      <p:sp>
        <p:nvSpPr>
          <p:cNvPr id="11" name="Content Placeholder 8">
            <a:extLst>
              <a:ext uri="{FF2B5EF4-FFF2-40B4-BE49-F238E27FC236}">
                <a16:creationId xmlns:a16="http://schemas.microsoft.com/office/drawing/2014/main" id="{C68881A0-15E1-F6B0-6852-E213CE7A18F0}"/>
              </a:ext>
            </a:extLst>
          </p:cNvPr>
          <p:cNvSpPr>
            <a:spLocks noGrp="1"/>
          </p:cNvSpPr>
          <p:nvPr>
            <p:ph idx="1"/>
          </p:nvPr>
        </p:nvSpPr>
        <p:spPr>
          <a:xfrm>
            <a:off x="5209563" y="2160589"/>
            <a:ext cx="4829787" cy="4392611"/>
          </a:xfrm>
        </p:spPr>
        <p:txBody>
          <a:bodyPr>
            <a:normAutofit/>
          </a:bodyPr>
          <a:lstStyle/>
          <a:p>
            <a:r>
              <a:rPr lang="en-US" sz="2000" dirty="0"/>
              <a:t>Northwest Community Healthcare in Illinois offers a Pregnancy and Infant Loss Program for all losses excluding abortion. </a:t>
            </a:r>
          </a:p>
          <a:p>
            <a:r>
              <a:rPr lang="en-US" sz="2000" dirty="0"/>
              <a:t>Part of the program is an annual butterfly release as a healing ritual. A memorial garden and an annual walk also provide places and spaces to grieve in community.</a:t>
            </a:r>
          </a:p>
          <a:p>
            <a:r>
              <a:rPr lang="en-US" sz="2000" dirty="0"/>
              <a:t>https://www.nch.org/conditions/womens-health/obstetrics/pregnancy-infant-loss-program/</a:t>
            </a:r>
          </a:p>
        </p:txBody>
      </p:sp>
      <p:pic>
        <p:nvPicPr>
          <p:cNvPr id="5" name="Content Placeholder 4" descr="A butterfly on a hand&#10;&#10;Description automatically generated with medium confidence">
            <a:extLst>
              <a:ext uri="{FF2B5EF4-FFF2-40B4-BE49-F238E27FC236}">
                <a16:creationId xmlns:a16="http://schemas.microsoft.com/office/drawing/2014/main" id="{CD88B7FE-7BAE-E51C-1E3A-F12D4C4FE97C}"/>
              </a:ext>
            </a:extLst>
          </p:cNvPr>
          <p:cNvPicPr>
            <a:picLocks noChangeAspect="1"/>
          </p:cNvPicPr>
          <p:nvPr/>
        </p:nvPicPr>
        <p:blipFill rotWithShape="1">
          <a:blip r:embed="rId3">
            <a:extLst>
              <a:ext uri="{28A0092B-C50C-407E-A947-70E740481C1C}">
                <a14:useLocalDpi xmlns:a14="http://schemas.microsoft.com/office/drawing/2010/main" val="0"/>
              </a:ext>
            </a:extLst>
          </a:blip>
          <a:srcRect l="27357" r="13643"/>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12" name="Isosceles Triangle 11">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895735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552659" y="365125"/>
            <a:ext cx="11324493" cy="1325563"/>
          </a:xfrm>
        </p:spPr>
        <p:txBody>
          <a:bodyPr>
            <a:normAutofit/>
          </a:bodyPr>
          <a:lstStyle/>
          <a:p>
            <a:r>
              <a:rPr lang="en-US" dirty="0"/>
              <a:t>Do you love Me? John 21:15-23</a:t>
            </a:r>
          </a:p>
        </p:txBody>
      </p:sp>
      <p:sp>
        <p:nvSpPr>
          <p:cNvPr id="14" name="Content Placeholder 13"/>
          <p:cNvSpPr>
            <a:spLocks noGrp="1"/>
          </p:cNvSpPr>
          <p:nvPr>
            <p:ph idx="1"/>
          </p:nvPr>
        </p:nvSpPr>
        <p:spPr>
          <a:xfrm>
            <a:off x="552659" y="1227139"/>
            <a:ext cx="8596668" cy="3880773"/>
          </a:xfrm>
        </p:spPr>
        <p:txBody>
          <a:bodyPr>
            <a:normAutofit/>
          </a:bodyPr>
          <a:lstStyle/>
          <a:p>
            <a:pPr lvl="0">
              <a:buClr>
                <a:schemeClr val="accent2"/>
              </a:buClr>
            </a:pPr>
            <a:r>
              <a:rPr lang="en-US" sz="3200" dirty="0">
                <a:solidFill>
                  <a:schemeClr val="tx1"/>
                </a:solidFill>
              </a:rPr>
              <a:t>When Christians choose abortion</a:t>
            </a:r>
          </a:p>
          <a:p>
            <a:pPr lvl="1">
              <a:buClr>
                <a:schemeClr val="accent2"/>
              </a:buClr>
            </a:pPr>
            <a:r>
              <a:rPr lang="en-US" sz="3200" dirty="0">
                <a:solidFill>
                  <a:schemeClr val="tx1"/>
                </a:solidFill>
              </a:rPr>
              <a:t>Peter sifted as wheat</a:t>
            </a:r>
          </a:p>
          <a:p>
            <a:pPr lvl="2">
              <a:buClr>
                <a:schemeClr val="accent2"/>
              </a:buClr>
            </a:pPr>
            <a:r>
              <a:rPr lang="en-US" sz="3200" dirty="0">
                <a:solidFill>
                  <a:schemeClr val="tx1"/>
                </a:solidFill>
              </a:rPr>
              <a:t>Failure fits us for ministry—to strengthen others</a:t>
            </a:r>
          </a:p>
          <a:p>
            <a:pPr lvl="3">
              <a:buClr>
                <a:schemeClr val="accent2"/>
              </a:buClr>
            </a:pPr>
            <a:r>
              <a:rPr lang="en-US" sz="3200" dirty="0">
                <a:solidFill>
                  <a:schemeClr val="tx1"/>
                </a:solidFill>
              </a:rPr>
              <a:t>Jesus didn’t call us to be perfect, he calls us to be his</a:t>
            </a:r>
          </a:p>
          <a:p>
            <a:pPr lvl="4"/>
            <a:endParaRPr lang="en-US" sz="3200" dirty="0"/>
          </a:p>
        </p:txBody>
      </p:sp>
      <p:sp>
        <p:nvSpPr>
          <p:cNvPr id="2" name="TextBox 1">
            <a:extLst>
              <a:ext uri="{FF2B5EF4-FFF2-40B4-BE49-F238E27FC236}">
                <a16:creationId xmlns:a16="http://schemas.microsoft.com/office/drawing/2014/main" id="{F38FF484-F69A-865B-8486-3340DD9589AA}"/>
              </a:ext>
            </a:extLst>
          </p:cNvPr>
          <p:cNvSpPr txBox="1"/>
          <p:nvPr/>
        </p:nvSpPr>
        <p:spPr>
          <a:xfrm>
            <a:off x="762208" y="5323595"/>
            <a:ext cx="9410491" cy="646331"/>
          </a:xfrm>
          <a:prstGeom prst="rect">
            <a:avLst/>
          </a:prstGeom>
          <a:noFill/>
        </p:spPr>
        <p:txBody>
          <a:bodyPr wrap="square" rtlCol="0">
            <a:spAutoFit/>
          </a:bodyPr>
          <a:lstStyle/>
          <a:p>
            <a:r>
              <a:rPr lang="en-US" sz="3600" b="1" dirty="0">
                <a:solidFill>
                  <a:schemeClr val="accent2"/>
                </a:solidFill>
              </a:rPr>
              <a:t>Spiritual Solution: Share God’s love</a:t>
            </a:r>
          </a:p>
        </p:txBody>
      </p:sp>
    </p:spTree>
    <p:extLst>
      <p:ext uri="{BB962C8B-B14F-4D97-AF65-F5344CB8AC3E}">
        <p14:creationId xmlns:p14="http://schemas.microsoft.com/office/powerpoint/2010/main" val="1420481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8834" y="369277"/>
            <a:ext cx="11354638" cy="801355"/>
          </a:xfrm>
        </p:spPr>
        <p:txBody>
          <a:bodyPr>
            <a:normAutofit/>
          </a:bodyPr>
          <a:lstStyle/>
          <a:p>
            <a:r>
              <a:rPr lang="en-US" sz="3600" dirty="0"/>
              <a:t>Where have you laid him? John 11:1-44</a:t>
            </a:r>
          </a:p>
        </p:txBody>
      </p:sp>
      <p:sp>
        <p:nvSpPr>
          <p:cNvPr id="5" name="Content Placeholder 13"/>
          <p:cNvSpPr>
            <a:spLocks noGrp="1"/>
          </p:cNvSpPr>
          <p:nvPr>
            <p:ph type="subTitle" idx="1"/>
          </p:nvPr>
        </p:nvSpPr>
        <p:spPr>
          <a:xfrm>
            <a:off x="724098" y="1384161"/>
            <a:ext cx="9550131" cy="3435489"/>
          </a:xfrm>
        </p:spPr>
        <p:txBody>
          <a:bodyPr>
            <a:normAutofit/>
          </a:bodyPr>
          <a:lstStyle/>
          <a:p>
            <a:pPr marL="457200" lvl="0" indent="-457200" algn="l">
              <a:buClr>
                <a:schemeClr val="accent2"/>
              </a:buClr>
              <a:buFont typeface="Wingdings" panose="05000000000000000000" pitchFamily="2" charset="2"/>
              <a:buChar char="Ø"/>
            </a:pPr>
            <a:r>
              <a:rPr lang="en-US" sz="3200" dirty="0">
                <a:solidFill>
                  <a:schemeClr val="tx1"/>
                </a:solidFill>
                <a:effectLst/>
              </a:rPr>
              <a:t>Returning to the place of our grief</a:t>
            </a:r>
          </a:p>
          <a:p>
            <a:pPr marL="914400" lvl="1" indent="-457200" algn="l">
              <a:buClr>
                <a:schemeClr val="accent2"/>
              </a:buClr>
              <a:buFont typeface="Wingdings" panose="05000000000000000000" pitchFamily="2" charset="2"/>
              <a:buChar char="Ø"/>
            </a:pPr>
            <a:r>
              <a:rPr lang="en-US" sz="2800" dirty="0">
                <a:solidFill>
                  <a:schemeClr val="tx1"/>
                </a:solidFill>
              </a:rPr>
              <a:t>The value of memorials</a:t>
            </a:r>
          </a:p>
          <a:p>
            <a:pPr marL="1371600" lvl="2" indent="-457200" algn="l">
              <a:buClr>
                <a:schemeClr val="accent2"/>
              </a:buClr>
              <a:buFont typeface="Wingdings" panose="05000000000000000000" pitchFamily="2" charset="2"/>
              <a:buChar char="Ø"/>
            </a:pPr>
            <a:r>
              <a:rPr lang="en-US" sz="2800" dirty="0">
                <a:solidFill>
                  <a:schemeClr val="tx1"/>
                </a:solidFill>
              </a:rPr>
              <a:t>New research re: oxytocin and fetal maternal bonding</a:t>
            </a:r>
          </a:p>
          <a:p>
            <a:pPr marL="1828800" lvl="3" indent="-457200" algn="l">
              <a:buClr>
                <a:schemeClr val="accent2"/>
              </a:buClr>
              <a:buFont typeface="Wingdings" panose="05000000000000000000" pitchFamily="2" charset="2"/>
              <a:buChar char="Ø"/>
            </a:pPr>
            <a:r>
              <a:rPr lang="en-US" sz="2800" dirty="0">
                <a:solidFill>
                  <a:schemeClr val="tx1"/>
                </a:solidFill>
              </a:rPr>
              <a:t>Helps us to stop the cycle of attaching to the painful memories and memorializing pain</a:t>
            </a:r>
          </a:p>
          <a:p>
            <a:pPr lvl="3" algn="l">
              <a:buClr>
                <a:schemeClr val="accent2"/>
              </a:buClr>
            </a:pPr>
            <a:endParaRPr lang="en-US" sz="3200" dirty="0">
              <a:solidFill>
                <a:schemeClr val="tx1"/>
              </a:solidFill>
            </a:endParaRPr>
          </a:p>
          <a:p>
            <a:pPr marL="2057400" lvl="4" indent="-228600" algn="l">
              <a:buClr>
                <a:srgbClr val="F8931D"/>
              </a:buClr>
              <a:buFont typeface="Arial" panose="020B0604020202020204" pitchFamily="34" charset="0"/>
              <a:buChar char="•"/>
            </a:pPr>
            <a:endParaRPr lang="en-US" sz="3200" dirty="0">
              <a:solidFill>
                <a:srgbClr val="39302A">
                  <a:lumMod val="10000"/>
                  <a:lumOff val="90000"/>
                </a:srgbClr>
              </a:solidFill>
            </a:endParaRPr>
          </a:p>
        </p:txBody>
      </p:sp>
      <p:sp>
        <p:nvSpPr>
          <p:cNvPr id="4" name="TextBox 3">
            <a:extLst>
              <a:ext uri="{FF2B5EF4-FFF2-40B4-BE49-F238E27FC236}">
                <a16:creationId xmlns:a16="http://schemas.microsoft.com/office/drawing/2014/main" id="{21F75533-1DAE-3872-CC84-D25996DD7B0A}"/>
              </a:ext>
            </a:extLst>
          </p:cNvPr>
          <p:cNvSpPr txBox="1"/>
          <p:nvPr/>
        </p:nvSpPr>
        <p:spPr>
          <a:xfrm>
            <a:off x="432069" y="5115868"/>
            <a:ext cx="9550131" cy="646331"/>
          </a:xfrm>
          <a:prstGeom prst="rect">
            <a:avLst/>
          </a:prstGeom>
          <a:noFill/>
        </p:spPr>
        <p:txBody>
          <a:bodyPr wrap="square" rtlCol="0">
            <a:spAutoFit/>
          </a:bodyPr>
          <a:lstStyle/>
          <a:p>
            <a:r>
              <a:rPr lang="en-US" sz="3600" b="1" dirty="0">
                <a:solidFill>
                  <a:schemeClr val="accent2"/>
                </a:solidFill>
              </a:rPr>
              <a:t>Spiritual Solution: Good grief and mourning</a:t>
            </a:r>
          </a:p>
        </p:txBody>
      </p:sp>
    </p:spTree>
    <p:extLst>
      <p:ext uri="{BB962C8B-B14F-4D97-AF65-F5344CB8AC3E}">
        <p14:creationId xmlns:p14="http://schemas.microsoft.com/office/powerpoint/2010/main" val="43833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71123" y="644527"/>
            <a:ext cx="11324493" cy="746124"/>
          </a:xfrm>
        </p:spPr>
        <p:txBody>
          <a:bodyPr>
            <a:normAutofit/>
          </a:bodyPr>
          <a:lstStyle/>
          <a:p>
            <a:r>
              <a:rPr lang="en-US" dirty="0"/>
              <a:t>Salvation has come to this house Luke 19:9</a:t>
            </a:r>
          </a:p>
        </p:txBody>
      </p:sp>
      <p:sp>
        <p:nvSpPr>
          <p:cNvPr id="14" name="Content Placeholder 13"/>
          <p:cNvSpPr>
            <a:spLocks noGrp="1"/>
          </p:cNvSpPr>
          <p:nvPr>
            <p:ph idx="1"/>
          </p:nvPr>
        </p:nvSpPr>
        <p:spPr>
          <a:xfrm>
            <a:off x="677334" y="1581151"/>
            <a:ext cx="8596668" cy="3028949"/>
          </a:xfrm>
        </p:spPr>
        <p:txBody>
          <a:bodyPr>
            <a:normAutofit/>
          </a:bodyPr>
          <a:lstStyle/>
          <a:p>
            <a:pPr lvl="0"/>
            <a:r>
              <a:rPr lang="en-US" sz="2800" dirty="0"/>
              <a:t>The house of ill-gotten gains</a:t>
            </a:r>
          </a:p>
          <a:p>
            <a:pPr lvl="1"/>
            <a:r>
              <a:rPr lang="en-US" sz="2800" dirty="0"/>
              <a:t>Jesus’ love inspires restitution</a:t>
            </a:r>
          </a:p>
          <a:p>
            <a:pPr lvl="2"/>
            <a:r>
              <a:rPr lang="en-US" sz="2800" dirty="0"/>
              <a:t>Restitution is a sign of repentance</a:t>
            </a:r>
          </a:p>
          <a:p>
            <a:pPr lvl="3"/>
            <a:r>
              <a:rPr lang="en-US" sz="2800" dirty="0"/>
              <a:t>Restoration is complete when community is involved—you are that community</a:t>
            </a:r>
          </a:p>
          <a:p>
            <a:pPr lvl="4"/>
            <a:endParaRPr lang="en-US" sz="3200" dirty="0"/>
          </a:p>
        </p:txBody>
      </p:sp>
      <p:sp>
        <p:nvSpPr>
          <p:cNvPr id="2" name="TextBox 1">
            <a:extLst>
              <a:ext uri="{FF2B5EF4-FFF2-40B4-BE49-F238E27FC236}">
                <a16:creationId xmlns:a16="http://schemas.microsoft.com/office/drawing/2014/main" id="{10D66931-C265-9A33-60FE-7F991CCE9C47}"/>
              </a:ext>
            </a:extLst>
          </p:cNvPr>
          <p:cNvSpPr txBox="1"/>
          <p:nvPr/>
        </p:nvSpPr>
        <p:spPr>
          <a:xfrm>
            <a:off x="952500" y="4972050"/>
            <a:ext cx="8596668" cy="646331"/>
          </a:xfrm>
          <a:prstGeom prst="rect">
            <a:avLst/>
          </a:prstGeom>
          <a:noFill/>
        </p:spPr>
        <p:txBody>
          <a:bodyPr wrap="square" rtlCol="0">
            <a:spAutoFit/>
          </a:bodyPr>
          <a:lstStyle/>
          <a:p>
            <a:r>
              <a:rPr lang="en-US" sz="3600" b="1" dirty="0">
                <a:solidFill>
                  <a:schemeClr val="accent2"/>
                </a:solidFill>
              </a:rPr>
              <a:t>Spiritual Solution: Restorative giving</a:t>
            </a:r>
          </a:p>
        </p:txBody>
      </p:sp>
    </p:spTree>
    <p:extLst>
      <p:ext uri="{BB962C8B-B14F-4D97-AF65-F5344CB8AC3E}">
        <p14:creationId xmlns:p14="http://schemas.microsoft.com/office/powerpoint/2010/main" val="1010841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4545E-47D1-8743-DF26-8C62D73FF7D2}"/>
              </a:ext>
            </a:extLst>
          </p:cNvPr>
          <p:cNvSpPr>
            <a:spLocks noGrp="1"/>
          </p:cNvSpPr>
          <p:nvPr>
            <p:ph type="title"/>
          </p:nvPr>
        </p:nvSpPr>
        <p:spPr>
          <a:xfrm>
            <a:off x="677335" y="560388"/>
            <a:ext cx="8596668" cy="3346594"/>
          </a:xfrm>
        </p:spPr>
        <p:txBody>
          <a:bodyPr>
            <a:normAutofit fontScale="90000"/>
          </a:bodyPr>
          <a:lstStyle/>
          <a:p>
            <a:br>
              <a:rPr lang="en-US" dirty="0"/>
            </a:br>
            <a:br>
              <a:rPr lang="en-US" dirty="0"/>
            </a:br>
            <a:r>
              <a:rPr lang="en-US" dirty="0"/>
              <a:t>Web:  			kimketola.com</a:t>
            </a:r>
            <a:br>
              <a:rPr lang="en-US" dirty="0"/>
            </a:br>
            <a:r>
              <a:rPr lang="en-US" dirty="0"/>
              <a:t>Email:			kim@cradlemyheart.org</a:t>
            </a:r>
            <a:br>
              <a:rPr lang="en-US" dirty="0"/>
            </a:br>
            <a:r>
              <a:rPr lang="en-US" dirty="0"/>
              <a:t>X: 					@kimketola</a:t>
            </a:r>
            <a:br>
              <a:rPr lang="en-US" dirty="0"/>
            </a:br>
            <a:r>
              <a:rPr lang="en-US" dirty="0"/>
              <a:t>Facebook:	@cradlemyheart</a:t>
            </a:r>
            <a:br>
              <a:rPr lang="en-US" dirty="0"/>
            </a:br>
            <a:r>
              <a:rPr lang="en-US" dirty="0"/>
              <a:t>LinkedIn:		</a:t>
            </a:r>
            <a:r>
              <a:rPr lang="en-US" dirty="0" err="1"/>
              <a:t>kimketola</a:t>
            </a:r>
            <a:endParaRPr lang="en-US" dirty="0"/>
          </a:p>
        </p:txBody>
      </p:sp>
      <p:pic>
        <p:nvPicPr>
          <p:cNvPr id="4" name="Picture 3" descr="A qr code on a white background&#10;&#10;Description automatically generated">
            <a:extLst>
              <a:ext uri="{FF2B5EF4-FFF2-40B4-BE49-F238E27FC236}">
                <a16:creationId xmlns:a16="http://schemas.microsoft.com/office/drawing/2014/main" id="{36BA9ECF-6048-82A2-1A98-E0C8E63838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198" y="4200670"/>
            <a:ext cx="1617595" cy="2096942"/>
          </a:xfrm>
          <a:prstGeom prst="rect">
            <a:avLst/>
          </a:prstGeom>
        </p:spPr>
      </p:pic>
    </p:spTree>
    <p:extLst>
      <p:ext uri="{BB962C8B-B14F-4D97-AF65-F5344CB8AC3E}">
        <p14:creationId xmlns:p14="http://schemas.microsoft.com/office/powerpoint/2010/main" val="303357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pic>
        <p:nvPicPr>
          <p:cNvPr id="5" name="Content Placeholder 4" descr="A person holding a bird on her finger&#10;&#10;Description automatically generated">
            <a:extLst>
              <a:ext uri="{FF2B5EF4-FFF2-40B4-BE49-F238E27FC236}">
                <a16:creationId xmlns:a16="http://schemas.microsoft.com/office/drawing/2014/main" id="{C3711727-7744-B9A9-E546-8673122268C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3207" r="-1" b="10225"/>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le 1">
            <a:extLst>
              <a:ext uri="{FF2B5EF4-FFF2-40B4-BE49-F238E27FC236}">
                <a16:creationId xmlns:a16="http://schemas.microsoft.com/office/drawing/2014/main" id="{DFB29125-69A4-3361-819F-BC54C111E88D}"/>
              </a:ext>
            </a:extLst>
          </p:cNvPr>
          <p:cNvSpPr>
            <a:spLocks noGrp="1"/>
          </p:cNvSpPr>
          <p:nvPr>
            <p:ph type="title"/>
          </p:nvPr>
        </p:nvSpPr>
        <p:spPr>
          <a:xfrm>
            <a:off x="668867" y="1678666"/>
            <a:ext cx="4088190" cy="2369093"/>
          </a:xfrm>
        </p:spPr>
        <p:txBody>
          <a:bodyPr vert="horz" lIns="91440" tIns="45720" rIns="91440" bIns="45720" rtlCol="0" anchor="b">
            <a:normAutofit/>
          </a:bodyPr>
          <a:lstStyle/>
          <a:p>
            <a:pPr algn="r">
              <a:lnSpc>
                <a:spcPct val="90000"/>
              </a:lnSpc>
            </a:pPr>
            <a:r>
              <a:rPr lang="en-US" sz="4100"/>
              <a:t>Listening to Loss</a:t>
            </a:r>
            <a:br>
              <a:rPr lang="en-US" sz="4100"/>
            </a:br>
            <a:br>
              <a:rPr lang="en-US" sz="4100"/>
            </a:br>
            <a:r>
              <a:rPr lang="en-US" sz="4100"/>
              <a:t>Are Christians impacted?</a:t>
            </a:r>
          </a:p>
        </p:txBody>
      </p:sp>
      <p:cxnSp>
        <p:nvCxnSpPr>
          <p:cNvPr id="55" name="Straight Connector 54">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3"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7"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9"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1"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3" descr="A qr code on a white background&#10;&#10;Description automatically generated">
            <a:extLst>
              <a:ext uri="{FF2B5EF4-FFF2-40B4-BE49-F238E27FC236}">
                <a16:creationId xmlns:a16="http://schemas.microsoft.com/office/drawing/2014/main" id="{3839D6AD-51A4-A38C-4B5F-6A94A07A68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034" y="4404408"/>
            <a:ext cx="1617595" cy="2096942"/>
          </a:xfrm>
          <a:prstGeom prst="rect">
            <a:avLst/>
          </a:prstGeom>
        </p:spPr>
      </p:pic>
    </p:spTree>
    <p:extLst>
      <p:ext uri="{BB962C8B-B14F-4D97-AF65-F5344CB8AC3E}">
        <p14:creationId xmlns:p14="http://schemas.microsoft.com/office/powerpoint/2010/main" val="2985774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654EF-22F7-73C3-2247-E921F59E4322}"/>
              </a:ext>
            </a:extLst>
          </p:cNvPr>
          <p:cNvSpPr>
            <a:spLocks noGrp="1"/>
          </p:cNvSpPr>
          <p:nvPr>
            <p:ph type="title"/>
          </p:nvPr>
        </p:nvSpPr>
        <p:spPr>
          <a:xfrm>
            <a:off x="677334" y="609600"/>
            <a:ext cx="8596668" cy="800100"/>
          </a:xfrm>
        </p:spPr>
        <p:txBody>
          <a:bodyPr/>
          <a:lstStyle/>
          <a:p>
            <a:r>
              <a:rPr lang="en-US" dirty="0"/>
              <a:t>Meeting the Spiritual Challenges of Loss</a:t>
            </a:r>
          </a:p>
        </p:txBody>
      </p:sp>
      <p:graphicFrame>
        <p:nvGraphicFramePr>
          <p:cNvPr id="5" name="Content Placeholder 2">
            <a:extLst>
              <a:ext uri="{FF2B5EF4-FFF2-40B4-BE49-F238E27FC236}">
                <a16:creationId xmlns:a16="http://schemas.microsoft.com/office/drawing/2014/main" id="{B71E56BB-68C1-C195-0773-E77837E1FD09}"/>
              </a:ext>
            </a:extLst>
          </p:cNvPr>
          <p:cNvGraphicFramePr>
            <a:graphicFrameLocks noGrp="1"/>
          </p:cNvGraphicFramePr>
          <p:nvPr>
            <p:ph idx="1"/>
            <p:extLst>
              <p:ext uri="{D42A27DB-BD31-4B8C-83A1-F6EECF244321}">
                <p14:modId xmlns:p14="http://schemas.microsoft.com/office/powerpoint/2010/main" val="4110844561"/>
              </p:ext>
            </p:extLst>
          </p:nvPr>
        </p:nvGraphicFramePr>
        <p:xfrm>
          <a:off x="1965807" y="1616738"/>
          <a:ext cx="8596668" cy="463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qr code on a white background&#10;&#10;Description automatically generated">
            <a:extLst>
              <a:ext uri="{FF2B5EF4-FFF2-40B4-BE49-F238E27FC236}">
                <a16:creationId xmlns:a16="http://schemas.microsoft.com/office/drawing/2014/main" id="{4956E9CB-C46A-D8C5-ED24-0541F4E45C1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67034" y="4404408"/>
            <a:ext cx="1617595" cy="2096942"/>
          </a:xfrm>
          <a:prstGeom prst="rect">
            <a:avLst/>
          </a:prstGeom>
        </p:spPr>
      </p:pic>
    </p:spTree>
    <p:extLst>
      <p:ext uri="{BB962C8B-B14F-4D97-AF65-F5344CB8AC3E}">
        <p14:creationId xmlns:p14="http://schemas.microsoft.com/office/powerpoint/2010/main" val="3035095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0884F175-9D23-496E-80AC-F3D2FD54109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8" name="Straight Connector 17">
              <a:extLst>
                <a:ext uri="{FF2B5EF4-FFF2-40B4-BE49-F238E27FC236}">
                  <a16:creationId xmlns:a16="http://schemas.microsoft.com/office/drawing/2014/main" id="{22D4B7B8-5AFE-4B32-A805-72EC571E6F0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757D13B2-7A74-4788-8689-5EDB2DA868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id="{66964837-B2CC-483D-BEDA-4BB1901BCC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5">
              <a:extLst>
                <a:ext uri="{FF2B5EF4-FFF2-40B4-BE49-F238E27FC236}">
                  <a16:creationId xmlns:a16="http://schemas.microsoft.com/office/drawing/2014/main" id="{77D4E216-8B6C-4A3B-AF75-3016320F6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CDD4EA12-82D2-47D7-8742-8F4746AA6F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Rectangle 27">
              <a:extLst>
                <a:ext uri="{FF2B5EF4-FFF2-40B4-BE49-F238E27FC236}">
                  <a16:creationId xmlns:a16="http://schemas.microsoft.com/office/drawing/2014/main" id="{115B7F7E-4C23-429B-A947-A5B436DB2D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A6B03A29-0A21-40D4-87E4-3C41D6F54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Rectangle 29">
              <a:extLst>
                <a:ext uri="{FF2B5EF4-FFF2-40B4-BE49-F238E27FC236}">
                  <a16:creationId xmlns:a16="http://schemas.microsoft.com/office/drawing/2014/main" id="{6C871F60-4E5A-449A-B6D8-1F58C12EE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3182795B-2BFA-4D7B-BE85-701A73E253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810B9E5C-2AE2-4B4E-916F-F954F2AA8A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 name="Title 3">
            <a:extLst>
              <a:ext uri="{FF2B5EF4-FFF2-40B4-BE49-F238E27FC236}">
                <a16:creationId xmlns:a16="http://schemas.microsoft.com/office/drawing/2014/main" id="{2776077D-7300-FB52-E223-99ED205394E8}"/>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dirty="0"/>
              <a:t>Support After Abortion</a:t>
            </a:r>
            <a:br>
              <a:rPr lang="en-US" dirty="0"/>
            </a:br>
            <a:r>
              <a:rPr lang="en-US"/>
              <a:t>supportafterabortion</a:t>
            </a:r>
            <a:r>
              <a:rPr lang="en-US" dirty="0"/>
              <a:t>.com</a:t>
            </a:r>
          </a:p>
        </p:txBody>
      </p:sp>
      <p:pic>
        <p:nvPicPr>
          <p:cNvPr id="10" name="Content Placeholder 9" descr="A person with her hand to her face&#10;&#10;Description automatically generated with low confidence">
            <a:extLst>
              <a:ext uri="{FF2B5EF4-FFF2-40B4-BE49-F238E27FC236}">
                <a16:creationId xmlns:a16="http://schemas.microsoft.com/office/drawing/2014/main" id="{905A0D9E-6BD7-D3B6-FAC8-EEB7F8AB9569}"/>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09069" y="2159663"/>
            <a:ext cx="2532808" cy="3881699"/>
          </a:xfrm>
          <a:prstGeom prst="rect">
            <a:avLst/>
          </a:prstGeom>
        </p:spPr>
      </p:pic>
      <p:pic>
        <p:nvPicPr>
          <p:cNvPr id="12" name="Content Placeholder 11" descr="A person with a beard&#10;&#10;Description automatically generated with medium confidence">
            <a:extLst>
              <a:ext uri="{FF2B5EF4-FFF2-40B4-BE49-F238E27FC236}">
                <a16:creationId xmlns:a16="http://schemas.microsoft.com/office/drawing/2014/main" id="{8253E8C8-2DE8-CA8D-1C36-D24ECF027B95}"/>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6540302" y="2160588"/>
            <a:ext cx="2522934" cy="3881437"/>
          </a:xfrm>
        </p:spPr>
      </p:pic>
      <p:pic>
        <p:nvPicPr>
          <p:cNvPr id="8" name="Content Placeholder 7" descr="A picture containing text, human face, person, screenshot&#10;&#10;Description automatically generated">
            <a:extLst>
              <a:ext uri="{FF2B5EF4-FFF2-40B4-BE49-F238E27FC236}">
                <a16:creationId xmlns:a16="http://schemas.microsoft.com/office/drawing/2014/main" id="{C4E582A3-30F0-BB06-4146-D72F9EB3E89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38287" y="2158074"/>
            <a:ext cx="2524137" cy="3883288"/>
          </a:xfrm>
          <a:prstGeom prst="rect">
            <a:avLst/>
          </a:prstGeom>
        </p:spPr>
      </p:pic>
    </p:spTree>
    <p:extLst>
      <p:ext uri="{BB962C8B-B14F-4D97-AF65-F5344CB8AC3E}">
        <p14:creationId xmlns:p14="http://schemas.microsoft.com/office/powerpoint/2010/main" val="576151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EB0D40EF-BA14-42F1-9492-D38C59DCAB6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2" name="Straight Connector 51">
              <a:extLst>
                <a:ext uri="{FF2B5EF4-FFF2-40B4-BE49-F238E27FC236}">
                  <a16:creationId xmlns:a16="http://schemas.microsoft.com/office/drawing/2014/main" id="{B2C3A70F-581F-48B1-AD94-04AF9A38D25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13EABD0F-494E-4C0C-8A0C-139AFC4283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4" name="Rectangle 23">
              <a:extLst>
                <a:ext uri="{FF2B5EF4-FFF2-40B4-BE49-F238E27FC236}">
                  <a16:creationId xmlns:a16="http://schemas.microsoft.com/office/drawing/2014/main" id="{739811F7-2462-4463-BE69-32CEBED03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5" name="Rectangle 25">
              <a:extLst>
                <a:ext uri="{FF2B5EF4-FFF2-40B4-BE49-F238E27FC236}">
                  <a16:creationId xmlns:a16="http://schemas.microsoft.com/office/drawing/2014/main" id="{D91A6F9F-54F1-461A-A043-E97203A85F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6" name="Isosceles Triangle 55">
              <a:extLst>
                <a:ext uri="{FF2B5EF4-FFF2-40B4-BE49-F238E27FC236}">
                  <a16:creationId xmlns:a16="http://schemas.microsoft.com/office/drawing/2014/main" id="{28681C3A-B98D-44BE-8120-45C3F3BA0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7" name="Rectangle 27">
              <a:extLst>
                <a:ext uri="{FF2B5EF4-FFF2-40B4-BE49-F238E27FC236}">
                  <a16:creationId xmlns:a16="http://schemas.microsoft.com/office/drawing/2014/main" id="{37478156-05FD-4D8F-AE53-B3D40AF29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8" name="Rectangle 28">
              <a:extLst>
                <a:ext uri="{FF2B5EF4-FFF2-40B4-BE49-F238E27FC236}">
                  <a16:creationId xmlns:a16="http://schemas.microsoft.com/office/drawing/2014/main" id="{A81F9C83-B446-4703-8B99-C01F0E403E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9" name="Rectangle 29">
              <a:extLst>
                <a:ext uri="{FF2B5EF4-FFF2-40B4-BE49-F238E27FC236}">
                  <a16:creationId xmlns:a16="http://schemas.microsoft.com/office/drawing/2014/main" id="{C2F5F0B6-D807-4AAE-852B-7BECE0CF4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Isosceles Triangle 59">
              <a:extLst>
                <a:ext uri="{FF2B5EF4-FFF2-40B4-BE49-F238E27FC236}">
                  <a16:creationId xmlns:a16="http://schemas.microsoft.com/office/drawing/2014/main" id="{0945AE7B-1E9E-491F-976F-1552730887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A38028DA-F87E-4372-9295-BC98DB4007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 name="Title 3">
            <a:extLst>
              <a:ext uri="{FF2B5EF4-FFF2-40B4-BE49-F238E27FC236}">
                <a16:creationId xmlns:a16="http://schemas.microsoft.com/office/drawing/2014/main" id="{2F63609E-4F95-6D31-37BC-54C28CB36F16}"/>
              </a:ext>
            </a:extLst>
          </p:cNvPr>
          <p:cNvSpPr>
            <a:spLocks noGrp="1"/>
          </p:cNvSpPr>
          <p:nvPr>
            <p:ph type="title"/>
          </p:nvPr>
        </p:nvSpPr>
        <p:spPr>
          <a:xfrm>
            <a:off x="2849562" y="609600"/>
            <a:ext cx="6424439" cy="1320800"/>
          </a:xfrm>
        </p:spPr>
        <p:txBody>
          <a:bodyPr vert="horz" lIns="91440" tIns="45720" rIns="91440" bIns="45720" rtlCol="0" anchor="t">
            <a:normAutofit/>
          </a:bodyPr>
          <a:lstStyle/>
          <a:p>
            <a:r>
              <a:rPr lang="en-US" dirty="0"/>
              <a:t>Pro-life apologetics and</a:t>
            </a:r>
            <a:br>
              <a:rPr lang="en-US" dirty="0"/>
            </a:br>
            <a:r>
              <a:rPr lang="en-US" dirty="0"/>
              <a:t>The One-Minute Case for Life</a:t>
            </a:r>
          </a:p>
        </p:txBody>
      </p:sp>
      <p:pic>
        <p:nvPicPr>
          <p:cNvPr id="10" name="Content Placeholder 9" descr="A book cover with a chess board&#10;&#10;Description automatically generated with low confidence">
            <a:extLst>
              <a:ext uri="{FF2B5EF4-FFF2-40B4-BE49-F238E27FC236}">
                <a16:creationId xmlns:a16="http://schemas.microsoft.com/office/drawing/2014/main" id="{DB3BC3D0-F946-F01D-49EC-30096589BE0A}"/>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1274" r="1078" b="4"/>
          <a:stretch/>
        </p:blipFill>
        <p:spPr>
          <a:xfrm>
            <a:off x="1" y="10"/>
            <a:ext cx="2204759" cy="3433854"/>
          </a:xfrm>
          <a:custGeom>
            <a:avLst/>
            <a:gdLst/>
            <a:ahLst/>
            <a:cxnLst/>
            <a:rect l="l" t="t" r="r" b="b"/>
            <a:pathLst>
              <a:path w="2204759" h="3433864">
                <a:moveTo>
                  <a:pt x="0" y="0"/>
                </a:moveTo>
                <a:lnTo>
                  <a:pt x="1674254" y="0"/>
                </a:lnTo>
                <a:lnTo>
                  <a:pt x="2204759" y="3433864"/>
                </a:lnTo>
                <a:lnTo>
                  <a:pt x="0" y="3433864"/>
                </a:lnTo>
                <a:close/>
              </a:path>
            </a:pathLst>
          </a:custGeom>
        </p:spPr>
      </p:pic>
      <p:pic>
        <p:nvPicPr>
          <p:cNvPr id="8" name="Content Placeholder 7" descr="A book cover with a baby's feet&#10;&#10;Description automatically generated with low confidence">
            <a:extLst>
              <a:ext uri="{FF2B5EF4-FFF2-40B4-BE49-F238E27FC236}">
                <a16:creationId xmlns:a16="http://schemas.microsoft.com/office/drawing/2014/main" id="{42F6E7D6-684D-46CF-AAF3-79EC3A9E3FAC}"/>
              </a:ext>
            </a:extLst>
          </p:cNvPr>
          <p:cNvPicPr>
            <a:picLocks noChangeAspect="1"/>
          </p:cNvPicPr>
          <p:nvPr/>
        </p:nvPicPr>
        <p:blipFill rotWithShape="1">
          <a:blip r:embed="rId4">
            <a:extLst>
              <a:ext uri="{28A0092B-C50C-407E-A947-70E740481C1C}">
                <a14:useLocalDpi xmlns:a14="http://schemas.microsoft.com/office/drawing/2010/main" val="0"/>
              </a:ext>
            </a:extLst>
          </a:blip>
          <a:srcRect t="18032" r="3" b="1902"/>
          <a:stretch/>
        </p:blipFill>
        <p:spPr>
          <a:xfrm>
            <a:off x="20" y="3433864"/>
            <a:ext cx="2734036" cy="3433865"/>
          </a:xfrm>
          <a:custGeom>
            <a:avLst/>
            <a:gdLst/>
            <a:ahLst/>
            <a:cxnLst/>
            <a:rect l="l" t="t" r="r" b="b"/>
            <a:pathLst>
              <a:path w="2734056" h="3433865">
                <a:moveTo>
                  <a:pt x="0" y="0"/>
                </a:moveTo>
                <a:lnTo>
                  <a:pt x="2204758" y="0"/>
                </a:lnTo>
                <a:lnTo>
                  <a:pt x="2734056" y="3426053"/>
                </a:lnTo>
                <a:lnTo>
                  <a:pt x="2734056" y="3433865"/>
                </a:lnTo>
                <a:lnTo>
                  <a:pt x="461457" y="3433865"/>
                </a:lnTo>
                <a:lnTo>
                  <a:pt x="0" y="706119"/>
                </a:lnTo>
                <a:close/>
              </a:path>
            </a:pathLst>
          </a:custGeom>
        </p:spPr>
      </p:pic>
      <p:cxnSp>
        <p:nvCxnSpPr>
          <p:cNvPr id="63" name="Straight Connector 62">
            <a:extLst>
              <a:ext uri="{FF2B5EF4-FFF2-40B4-BE49-F238E27FC236}">
                <a16:creationId xmlns:a16="http://schemas.microsoft.com/office/drawing/2014/main" id="{84F4D647-BB10-471B-85B2-D920AB37717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3433864"/>
            <a:ext cx="22267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Isosceles Triangle 8">
            <a:extLst>
              <a:ext uri="{FF2B5EF4-FFF2-40B4-BE49-F238E27FC236}">
                <a16:creationId xmlns:a16="http://schemas.microsoft.com/office/drawing/2014/main" id="{5492A6E7-4E36-4CFA-B4B1-961FCDDA9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1"/>
            <a:ext cx="476655"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Content Placeholder 30">
            <a:extLst>
              <a:ext uri="{FF2B5EF4-FFF2-40B4-BE49-F238E27FC236}">
                <a16:creationId xmlns:a16="http://schemas.microsoft.com/office/drawing/2014/main" id="{E66289E2-2B74-7B30-0C1C-89033B1EB799}"/>
              </a:ext>
            </a:extLst>
          </p:cNvPr>
          <p:cNvSpPr>
            <a:spLocks noGrp="1"/>
          </p:cNvSpPr>
          <p:nvPr>
            <p:ph sz="half" idx="1"/>
          </p:nvPr>
        </p:nvSpPr>
        <p:spPr>
          <a:xfrm>
            <a:off x="2849562" y="2160589"/>
            <a:ext cx="6424439" cy="3880773"/>
          </a:xfrm>
        </p:spPr>
        <p:txBody>
          <a:bodyPr vert="horz" lIns="91440" tIns="45720" rIns="91440" bIns="45720" rtlCol="0">
            <a:normAutofit/>
          </a:bodyPr>
          <a:lstStyle/>
          <a:p>
            <a:pPr marL="0" indent="0">
              <a:buNone/>
            </a:pPr>
            <a:r>
              <a:rPr lang="en-US" sz="2400" dirty="0"/>
              <a:t>Embryology teaches that from conception forward you were a distinct, living, whole human being. You didn’t come from an embryo; you once were an embryo. There is no morally significant difference between the embryo you once were and the adult you are today. Differences of size, level of development, environment and degree of dependency are not good reasons to say you could be killed then but not now.</a:t>
            </a:r>
          </a:p>
          <a:p>
            <a:endParaRPr lang="en-US" dirty="0"/>
          </a:p>
        </p:txBody>
      </p:sp>
    </p:spTree>
    <p:extLst>
      <p:ext uri="{BB962C8B-B14F-4D97-AF65-F5344CB8AC3E}">
        <p14:creationId xmlns:p14="http://schemas.microsoft.com/office/powerpoint/2010/main" val="2440170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2D049-30ED-FB49-CDC4-3D55B13E999F}"/>
              </a:ext>
            </a:extLst>
          </p:cNvPr>
          <p:cNvSpPr>
            <a:spLocks noGrp="1"/>
          </p:cNvSpPr>
          <p:nvPr>
            <p:ph type="title"/>
          </p:nvPr>
        </p:nvSpPr>
        <p:spPr/>
        <p:txBody>
          <a:bodyPr/>
          <a:lstStyle/>
          <a:p>
            <a:r>
              <a:rPr lang="en-US" dirty="0"/>
              <a:t>Integrate Spirituality into Care: Step One - Ask</a:t>
            </a:r>
          </a:p>
        </p:txBody>
      </p:sp>
      <p:sp>
        <p:nvSpPr>
          <p:cNvPr id="3" name="Content Placeholder 2">
            <a:extLst>
              <a:ext uri="{FF2B5EF4-FFF2-40B4-BE49-F238E27FC236}">
                <a16:creationId xmlns:a16="http://schemas.microsoft.com/office/drawing/2014/main" id="{3B479727-AFDF-2331-1AB3-AE0150370A73}"/>
              </a:ext>
            </a:extLst>
          </p:cNvPr>
          <p:cNvSpPr>
            <a:spLocks noGrp="1"/>
          </p:cNvSpPr>
          <p:nvPr>
            <p:ph idx="1"/>
          </p:nvPr>
        </p:nvSpPr>
        <p:spPr>
          <a:xfrm>
            <a:off x="677334" y="2160589"/>
            <a:ext cx="8596668" cy="4221161"/>
          </a:xfrm>
        </p:spPr>
        <p:txBody>
          <a:bodyPr>
            <a:noAutofit/>
          </a:bodyPr>
          <a:lstStyle/>
          <a:p>
            <a:r>
              <a:rPr lang="en-US" sz="2400" dirty="0"/>
              <a:t>Pregnancy history and a brief spiritual history</a:t>
            </a:r>
          </a:p>
          <a:p>
            <a:pPr lvl="1"/>
            <a:r>
              <a:rPr lang="en-US" sz="2400" dirty="0"/>
              <a:t>Religious background</a:t>
            </a:r>
          </a:p>
          <a:p>
            <a:pPr lvl="1"/>
            <a:r>
              <a:rPr lang="en-US" sz="2400" dirty="0"/>
              <a:t>Role that R/S beliefs or practices play in coping with illness (or causing distress)</a:t>
            </a:r>
          </a:p>
          <a:p>
            <a:pPr lvl="1"/>
            <a:r>
              <a:rPr lang="en-US" sz="2400" dirty="0"/>
              <a:t>Level of participation and support in R/S community</a:t>
            </a:r>
          </a:p>
          <a:p>
            <a:pPr lvl="1"/>
            <a:r>
              <a:rPr lang="en-US" sz="2400" dirty="0"/>
              <a:t>Spiritual needs that might be present. </a:t>
            </a:r>
          </a:p>
          <a:p>
            <a:r>
              <a:rPr lang="en-US" sz="2400" dirty="0"/>
              <a:t>NOTE: It is the health professional, not the chaplain, who is responsible for doing this two-minute “screening” evaluation. ASK if an eval has been done</a:t>
            </a:r>
          </a:p>
        </p:txBody>
      </p:sp>
    </p:spTree>
    <p:extLst>
      <p:ext uri="{BB962C8B-B14F-4D97-AF65-F5344CB8AC3E}">
        <p14:creationId xmlns:p14="http://schemas.microsoft.com/office/powerpoint/2010/main" val="4243491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2B4AB-6E5C-4D45-7AED-83F769DF2D41}"/>
              </a:ext>
            </a:extLst>
          </p:cNvPr>
          <p:cNvSpPr>
            <a:spLocks noGrp="1"/>
          </p:cNvSpPr>
          <p:nvPr>
            <p:ph type="title"/>
          </p:nvPr>
        </p:nvSpPr>
        <p:spPr/>
        <p:txBody>
          <a:bodyPr/>
          <a:lstStyle/>
          <a:p>
            <a:r>
              <a:rPr lang="en-US" dirty="0"/>
              <a:t>Integrate: Step Two - Acceptance</a:t>
            </a:r>
          </a:p>
        </p:txBody>
      </p:sp>
      <p:sp>
        <p:nvSpPr>
          <p:cNvPr id="3" name="Content Placeholder 2">
            <a:extLst>
              <a:ext uri="{FF2B5EF4-FFF2-40B4-BE49-F238E27FC236}">
                <a16:creationId xmlns:a16="http://schemas.microsoft.com/office/drawing/2014/main" id="{3D92462E-D9BC-4DAC-8BC2-12C2FCD392B7}"/>
              </a:ext>
            </a:extLst>
          </p:cNvPr>
          <p:cNvSpPr>
            <a:spLocks noGrp="1"/>
          </p:cNvSpPr>
          <p:nvPr>
            <p:ph idx="1"/>
          </p:nvPr>
        </p:nvSpPr>
        <p:spPr>
          <a:xfrm>
            <a:off x="677334" y="1543051"/>
            <a:ext cx="8596668" cy="4498312"/>
          </a:xfrm>
        </p:spPr>
        <p:txBody>
          <a:bodyPr>
            <a:noAutofit/>
          </a:bodyPr>
          <a:lstStyle/>
          <a:p>
            <a:r>
              <a:rPr lang="en-US" sz="2400" dirty="0"/>
              <a:t>Beliefs stated should always be respected. </a:t>
            </a:r>
          </a:p>
          <a:p>
            <a:r>
              <a:rPr lang="en-US" sz="2400" dirty="0"/>
              <a:t>Take a neutral posture and ask questions to obtain a better understanding of the beliefs. </a:t>
            </a:r>
          </a:p>
          <a:p>
            <a:r>
              <a:rPr lang="en-US" sz="2400" dirty="0"/>
              <a:t>Do not challenge stated beliefs</a:t>
            </a:r>
          </a:p>
          <a:p>
            <a:r>
              <a:rPr lang="en-US" sz="2400" dirty="0"/>
              <a:t>Encourage health professional who are knowledgeable about a patient's R/S beliefs and the beliefs appear generally healthy, to actively support those beliefs and conform the healthcare being provided to accommodate the beliefs.</a:t>
            </a:r>
          </a:p>
        </p:txBody>
      </p:sp>
    </p:spTree>
    <p:extLst>
      <p:ext uri="{BB962C8B-B14F-4D97-AF65-F5344CB8AC3E}">
        <p14:creationId xmlns:p14="http://schemas.microsoft.com/office/powerpoint/2010/main" val="25673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B45EC-E6FF-4480-D546-8645170A4146}"/>
              </a:ext>
            </a:extLst>
          </p:cNvPr>
          <p:cNvSpPr>
            <a:spLocks noGrp="1"/>
          </p:cNvSpPr>
          <p:nvPr>
            <p:ph type="title"/>
          </p:nvPr>
        </p:nvSpPr>
        <p:spPr/>
        <p:txBody>
          <a:bodyPr/>
          <a:lstStyle/>
          <a:p>
            <a:r>
              <a:rPr lang="en-US" dirty="0"/>
              <a:t>Integrate: Step Three - Refer</a:t>
            </a:r>
          </a:p>
        </p:txBody>
      </p:sp>
      <p:sp>
        <p:nvSpPr>
          <p:cNvPr id="3" name="Content Placeholder 2">
            <a:extLst>
              <a:ext uri="{FF2B5EF4-FFF2-40B4-BE49-F238E27FC236}">
                <a16:creationId xmlns:a16="http://schemas.microsoft.com/office/drawing/2014/main" id="{6E46620E-353A-C1F6-E490-D0CCF37FF8D4}"/>
              </a:ext>
            </a:extLst>
          </p:cNvPr>
          <p:cNvSpPr>
            <a:spLocks noGrp="1"/>
          </p:cNvSpPr>
          <p:nvPr>
            <p:ph idx="1"/>
          </p:nvPr>
        </p:nvSpPr>
        <p:spPr>
          <a:xfrm>
            <a:off x="677334" y="1488613"/>
            <a:ext cx="8596668" cy="4474037"/>
          </a:xfrm>
        </p:spPr>
        <p:txBody>
          <a:bodyPr>
            <a:noAutofit/>
          </a:bodyPr>
          <a:lstStyle/>
          <a:p>
            <a:r>
              <a:rPr lang="en-US" sz="2400" dirty="0"/>
              <a:t>Most providers without CPE do not have the skills or training to competently address patients' spiritual needs or provide advice about spiritual matters. </a:t>
            </a:r>
          </a:p>
          <a:p>
            <a:r>
              <a:rPr lang="en-US" sz="2400" dirty="0"/>
              <a:t>Chaplains have extensive training on addressing spiritual issues. Welcome referrals and offer your services to providers </a:t>
            </a:r>
          </a:p>
          <a:p>
            <a:r>
              <a:rPr lang="en-US" b="0" i="0" dirty="0">
                <a:solidFill>
                  <a:srgbClr val="000000"/>
                </a:solidFill>
                <a:effectLst/>
                <a:latin typeface="IBM Plex Sans" panose="020B0604020202020204" pitchFamily="34" charset="0"/>
              </a:rPr>
              <a:t>SOURCE: Harold G. Koenig, "Religion, Spirituality, and Health: The Research and Clinical Implications", </a:t>
            </a:r>
            <a:r>
              <a:rPr lang="en-US" b="0" i="1" dirty="0">
                <a:solidFill>
                  <a:srgbClr val="000000"/>
                </a:solidFill>
                <a:effectLst/>
                <a:latin typeface="IBM Plex Sans" panose="020B0604020202020204" pitchFamily="34" charset="0"/>
              </a:rPr>
              <a:t>International Scholarly Research Notices</a:t>
            </a:r>
            <a:r>
              <a:rPr lang="en-US" b="0" i="0" dirty="0">
                <a:solidFill>
                  <a:srgbClr val="000000"/>
                </a:solidFill>
                <a:effectLst/>
                <a:latin typeface="IBM Plex Sans" panose="020B0604020202020204" pitchFamily="34" charset="0"/>
              </a:rPr>
              <a:t>, vol. 2012, Article ID 278730, 33 pages, 2012. https://doi.org/10.5402/2012/278730</a:t>
            </a:r>
            <a:endParaRPr lang="en-US" dirty="0"/>
          </a:p>
        </p:txBody>
      </p:sp>
    </p:spTree>
    <p:extLst>
      <p:ext uri="{BB962C8B-B14F-4D97-AF65-F5344CB8AC3E}">
        <p14:creationId xmlns:p14="http://schemas.microsoft.com/office/powerpoint/2010/main" val="1099793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3FE71D9-324D-44BD-A149-B735322708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2386</Words>
  <Application>Microsoft Office PowerPoint</Application>
  <PresentationFormat>Widescreen</PresentationFormat>
  <Paragraphs>242</Paragraphs>
  <Slides>23</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Avenir LT</vt:lpstr>
      <vt:lpstr>Century Gothic</vt:lpstr>
      <vt:lpstr>IBM Plex Sans</vt:lpstr>
      <vt:lpstr>Trebuchet MS</vt:lpstr>
      <vt:lpstr>Wingdings</vt:lpstr>
      <vt:lpstr>Wingdings 3</vt:lpstr>
      <vt:lpstr>Facet</vt:lpstr>
      <vt:lpstr>A Spiritual Approach</vt:lpstr>
      <vt:lpstr>Pregnancy loss is a spiritual crisis</vt:lpstr>
      <vt:lpstr>Listening to Loss  Are Christians impacted?</vt:lpstr>
      <vt:lpstr>Meeting the Spiritual Challenges of Loss</vt:lpstr>
      <vt:lpstr>Support After Abortion supportafterabortion.com</vt:lpstr>
      <vt:lpstr>Pro-life apologetics and The One-Minute Case for Life</vt:lpstr>
      <vt:lpstr>Integrate Spirituality into Care: Step One - Ask</vt:lpstr>
      <vt:lpstr>Integrate: Step Two - Acceptance</vt:lpstr>
      <vt:lpstr>Integrate: Step Three - Refer</vt:lpstr>
      <vt:lpstr>Resource for the Hope of Heaven</vt:lpstr>
      <vt:lpstr>Resource for Miscarriage</vt:lpstr>
      <vt:lpstr>Bonus Material</vt:lpstr>
      <vt:lpstr>Do you want to get well? John 5:1-15</vt:lpstr>
      <vt:lpstr>Will you give me a drink? John 4:4-42</vt:lpstr>
      <vt:lpstr>It is written. . . Mt. 4:1-11</vt:lpstr>
      <vt:lpstr>Who touched Me? Mark 5:21-34</vt:lpstr>
      <vt:lpstr>One forgiven much  Luke 7:36-50</vt:lpstr>
      <vt:lpstr>Father, forgive them Luke 23</vt:lpstr>
      <vt:lpstr>Let the children come Matt 19:13-14</vt:lpstr>
      <vt:lpstr>Do you love Me? John 21:15-23</vt:lpstr>
      <vt:lpstr>Where have you laid him? John 11:1-44</vt:lpstr>
      <vt:lpstr>Salvation has come to this house Luke 19:9</vt:lpstr>
      <vt:lpstr>  Web:     kimketola.com Email:   kim@cradlemyheart.org X:      @kimketola Facebook: @cradlemyheart LinkedIn:  kimketola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2017-05-16T21:10:39Z</dcterms:created>
  <dcterms:modified xsi:type="dcterms:W3CDTF">2023-09-18T22:29:30Z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TC034606309991</vt:lpwstr>
  </property>
</Properties>
</file>